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sldIdLst>
    <p:sldId id="256" r:id="rId2"/>
    <p:sldId id="257" r:id="rId3"/>
    <p:sldId id="258" r:id="rId4"/>
    <p:sldId id="330" r:id="rId5"/>
    <p:sldId id="331" r:id="rId6"/>
    <p:sldId id="259" r:id="rId7"/>
    <p:sldId id="260" r:id="rId8"/>
    <p:sldId id="300" r:id="rId9"/>
    <p:sldId id="301" r:id="rId10"/>
    <p:sldId id="302" r:id="rId11"/>
    <p:sldId id="261" r:id="rId12"/>
    <p:sldId id="262" r:id="rId13"/>
    <p:sldId id="263" r:id="rId14"/>
    <p:sldId id="286" r:id="rId15"/>
    <p:sldId id="287" r:id="rId16"/>
    <p:sldId id="289" r:id="rId17"/>
    <p:sldId id="290" r:id="rId18"/>
    <p:sldId id="291" r:id="rId19"/>
    <p:sldId id="292" r:id="rId20"/>
    <p:sldId id="293" r:id="rId21"/>
    <p:sldId id="332" r:id="rId22"/>
    <p:sldId id="298" r:id="rId23"/>
    <p:sldId id="295" r:id="rId24"/>
    <p:sldId id="299" r:id="rId25"/>
    <p:sldId id="303" r:id="rId26"/>
    <p:sldId id="304" r:id="rId27"/>
    <p:sldId id="305" r:id="rId28"/>
    <p:sldId id="306" r:id="rId29"/>
    <p:sldId id="307" r:id="rId30"/>
    <p:sldId id="308" r:id="rId31"/>
    <p:sldId id="309" r:id="rId32"/>
    <p:sldId id="310" r:id="rId33"/>
    <p:sldId id="312" r:id="rId34"/>
    <p:sldId id="315" r:id="rId35"/>
    <p:sldId id="316" r:id="rId36"/>
    <p:sldId id="314"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F17A"/>
    <a:srgbClr val="1BE3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47" autoAdjust="0"/>
  </p:normalViewPr>
  <p:slideViewPr>
    <p:cSldViewPr>
      <p:cViewPr varScale="1">
        <p:scale>
          <a:sx n="61" d="100"/>
          <a:sy n="61" d="100"/>
        </p:scale>
        <p:origin x="165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marker>
            <c:symbol val="none"/>
          </c:marker>
          <c:val>
            <c:numRef>
              <c:f>Sheet1!$C$1:$C$14</c:f>
              <c:numCache>
                <c:formatCode>General</c:formatCode>
                <c:ptCount val="14"/>
                <c:pt idx="0">
                  <c:v>0.9</c:v>
                </c:pt>
                <c:pt idx="1">
                  <c:v>0.87</c:v>
                </c:pt>
                <c:pt idx="2">
                  <c:v>0.78</c:v>
                </c:pt>
                <c:pt idx="3">
                  <c:v>0.47</c:v>
                </c:pt>
                <c:pt idx="4">
                  <c:v>0.37</c:v>
                </c:pt>
                <c:pt idx="5">
                  <c:v>0.35</c:v>
                </c:pt>
                <c:pt idx="6">
                  <c:v>0.3</c:v>
                </c:pt>
                <c:pt idx="7">
                  <c:v>0.3</c:v>
                </c:pt>
                <c:pt idx="8">
                  <c:v>0.35</c:v>
                </c:pt>
                <c:pt idx="9">
                  <c:v>0.32</c:v>
                </c:pt>
                <c:pt idx="10">
                  <c:v>0.37</c:v>
                </c:pt>
                <c:pt idx="11">
                  <c:v>0.33</c:v>
                </c:pt>
                <c:pt idx="12">
                  <c:v>0.35</c:v>
                </c:pt>
                <c:pt idx="13">
                  <c:v>0.31</c:v>
                </c:pt>
              </c:numCache>
            </c:numRef>
          </c:val>
          <c:smooth val="0"/>
        </c:ser>
        <c:dLbls>
          <c:showLegendKey val="0"/>
          <c:showVal val="0"/>
          <c:showCatName val="0"/>
          <c:showSerName val="0"/>
          <c:showPercent val="0"/>
          <c:showBubbleSize val="0"/>
        </c:dLbls>
        <c:smooth val="0"/>
        <c:axId val="341339976"/>
        <c:axId val="341340368"/>
      </c:lineChart>
      <c:catAx>
        <c:axId val="341339976"/>
        <c:scaling>
          <c:orientation val="minMax"/>
        </c:scaling>
        <c:delete val="0"/>
        <c:axPos val="b"/>
        <c:title>
          <c:tx>
            <c:rich>
              <a:bodyPr/>
              <a:lstStyle/>
              <a:p>
                <a:pPr>
                  <a:defRPr/>
                </a:pPr>
                <a:r>
                  <a:rPr lang="en-US" dirty="0" smtClean="0"/>
                  <a:t>Item</a:t>
                </a:r>
                <a:r>
                  <a:rPr lang="en-US" baseline="0" dirty="0" smtClean="0"/>
                  <a:t> Position in List</a:t>
                </a:r>
                <a:endParaRPr lang="en-US" dirty="0"/>
              </a:p>
            </c:rich>
          </c:tx>
          <c:overlay val="0"/>
        </c:title>
        <c:majorTickMark val="out"/>
        <c:minorTickMark val="none"/>
        <c:tickLblPos val="nextTo"/>
        <c:crossAx val="341340368"/>
        <c:crosses val="autoZero"/>
        <c:auto val="1"/>
        <c:lblAlgn val="ctr"/>
        <c:lblOffset val="100"/>
        <c:noMultiLvlLbl val="0"/>
      </c:catAx>
      <c:valAx>
        <c:axId val="341340368"/>
        <c:scaling>
          <c:orientation val="minMax"/>
        </c:scaling>
        <c:delete val="0"/>
        <c:axPos val="l"/>
        <c:title>
          <c:tx>
            <c:rich>
              <a:bodyPr rot="-5400000" vert="horz"/>
              <a:lstStyle/>
              <a:p>
                <a:pPr>
                  <a:defRPr/>
                </a:pPr>
                <a:r>
                  <a:rPr lang="en-US" dirty="0" smtClean="0"/>
                  <a:t>Proportion Recall</a:t>
                </a:r>
                <a:endParaRPr lang="en-US" dirty="0"/>
              </a:p>
            </c:rich>
          </c:tx>
          <c:overlay val="0"/>
        </c:title>
        <c:numFmt formatCode="General" sourceLinked="1"/>
        <c:majorTickMark val="out"/>
        <c:minorTickMark val="none"/>
        <c:tickLblPos val="nextTo"/>
        <c:crossAx val="341339976"/>
        <c:crosses val="autoZero"/>
        <c:crossBetween val="between"/>
      </c:valAx>
    </c:plotArea>
    <c:plotVisOnly val="1"/>
    <c:dispBlanksAs val="gap"/>
    <c:showDLblsOverMax val="0"/>
  </c:chart>
  <c:txPr>
    <a:bodyPr/>
    <a:lstStyle/>
    <a:p>
      <a:pPr>
        <a:defRPr sz="16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DDF8D8-415C-4335-80F7-1758467680BB}" type="datetimeFigureOut">
              <a:rPr lang="en-US" smtClean="0"/>
              <a:t>11/1/2016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5F4E60-54AA-4F96-8AF8-62BB4E170F96}" type="slidenum">
              <a:rPr lang="en-US" smtClean="0"/>
              <a:t>‹#›</a:t>
            </a:fld>
            <a:endParaRPr lang="en-US"/>
          </a:p>
        </p:txBody>
      </p:sp>
    </p:spTree>
    <p:extLst>
      <p:ext uri="{BB962C8B-B14F-4D97-AF65-F5344CB8AC3E}">
        <p14:creationId xmlns:p14="http://schemas.microsoft.com/office/powerpoint/2010/main" val="3770309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1</a:t>
            </a:fld>
            <a:endParaRPr lang="en-US"/>
          </a:p>
        </p:txBody>
      </p:sp>
    </p:spTree>
    <p:extLst>
      <p:ext uri="{BB962C8B-B14F-4D97-AF65-F5344CB8AC3E}">
        <p14:creationId xmlns:p14="http://schemas.microsoft.com/office/powerpoint/2010/main" val="3156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Long term memory: permanent storage system; usually what people have in mind when they talk about memory; the average person stores five hundred times more info in a lifetime than what’s in the encyclopedia Britannica </a:t>
            </a:r>
            <a:endParaRPr lang="en-US" dirty="0" smtClean="0"/>
          </a:p>
          <a:p>
            <a:endParaRPr lang="en-US" dirty="0" smtClean="0"/>
          </a:p>
          <a:p>
            <a:r>
              <a:rPr lang="en-US" dirty="0" smtClean="0"/>
              <a:t>Unlimited / permanent duration and capacity is unlimited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10</a:t>
            </a:fld>
            <a:endParaRPr lang="en-US" dirty="0"/>
          </a:p>
        </p:txBody>
      </p:sp>
    </p:spTree>
    <p:extLst>
      <p:ext uri="{BB962C8B-B14F-4D97-AF65-F5344CB8AC3E}">
        <p14:creationId xmlns:p14="http://schemas.microsoft.com/office/powerpoint/2010/main" val="375842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15D46B-8525-DC46-945A-89CFCDD690DC}" type="slidenum">
              <a:rPr lang="en-US" sz="1200"/>
              <a:pPr eaLnBrk="1" hangingPunct="1"/>
              <a:t>11</a:t>
            </a:fld>
            <a:endParaRPr lang="en-US"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GB" sz="1200" b="0" i="0" kern="1200" dirty="0" err="1" smtClean="0">
                <a:solidFill>
                  <a:schemeClr val="tx1"/>
                </a:solidFill>
                <a:effectLst/>
                <a:latin typeface="+mn-lt"/>
                <a:ea typeface="+mn-ea"/>
                <a:cs typeface="+mn-cs"/>
              </a:rPr>
              <a:t>Hyperthymesia</a:t>
            </a:r>
            <a:endParaRPr lang="en-US" dirty="0"/>
          </a:p>
        </p:txBody>
      </p:sp>
    </p:spTree>
    <p:extLst>
      <p:ext uri="{BB962C8B-B14F-4D97-AF65-F5344CB8AC3E}">
        <p14:creationId xmlns:p14="http://schemas.microsoft.com/office/powerpoint/2010/main" val="62550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b="0" i="0" kern="1200" dirty="0" smtClean="0">
                <a:solidFill>
                  <a:schemeClr val="tx1"/>
                </a:solidFill>
                <a:effectLst/>
                <a:latin typeface="+mn-lt"/>
                <a:ea typeface="+mn-ea"/>
                <a:cs typeface="+mn-cs"/>
              </a:rPr>
              <a:t>Mnemonics</a:t>
            </a:r>
            <a:r>
              <a:rPr lang="en-GB" sz="1200" b="0" i="0" kern="1200" baseline="0" dirty="0" smtClean="0">
                <a:solidFill>
                  <a:schemeClr val="tx1"/>
                </a:solidFill>
                <a:effectLst/>
                <a:latin typeface="+mn-lt"/>
                <a:ea typeface="+mn-ea"/>
                <a:cs typeface="+mn-cs"/>
              </a:rPr>
              <a:t> memory</a:t>
            </a:r>
            <a:endParaRPr lang="en-US" dirty="0" smtClean="0">
              <a:latin typeface="Calibri" charset="0"/>
              <a:ea typeface="ＭＳ Ｐゴシック" charset="0"/>
              <a:cs typeface="ＭＳ Ｐゴシック" charset="0"/>
            </a:endParaRPr>
          </a:p>
          <a:p>
            <a:pPr eaLnBrk="1" hangingPunct="1">
              <a:spcBef>
                <a:spcPct val="0"/>
              </a:spcBef>
            </a:pPr>
            <a:endParaRPr lang="en-US" dirty="0" smtClean="0">
              <a:latin typeface="Calibri" charset="0"/>
              <a:ea typeface="ＭＳ Ｐゴシック" charset="0"/>
              <a:cs typeface="ＭＳ Ｐゴシック" charset="0"/>
            </a:endParaRPr>
          </a:p>
          <a:p>
            <a:pPr eaLnBrk="1" hangingPunct="1">
              <a:spcBef>
                <a:spcPct val="0"/>
              </a:spcBef>
            </a:pPr>
            <a:endParaRPr lang="en-US" dirty="0">
              <a:latin typeface="Calibri" charset="0"/>
              <a:ea typeface="ＭＳ Ｐゴシック" charset="0"/>
              <a:cs typeface="ＭＳ Ｐゴシック" charset="0"/>
            </a:endParaRPr>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A90F408-49D7-784D-9198-9FE7625F37CC}" type="slidenum">
              <a:rPr lang="en-US" sz="1200">
                <a:latin typeface="Calibri" charset="0"/>
              </a:rPr>
              <a:pPr eaLnBrk="1" hangingPunct="1"/>
              <a:t>12</a:t>
            </a:fld>
            <a:endParaRPr lang="en-US" sz="1200">
              <a:latin typeface="Calibri" charset="0"/>
            </a:endParaRPr>
          </a:p>
        </p:txBody>
      </p:sp>
    </p:spTree>
    <p:extLst>
      <p:ext uri="{BB962C8B-B14F-4D97-AF65-F5344CB8AC3E}">
        <p14:creationId xmlns:p14="http://schemas.microsoft.com/office/powerpoint/2010/main" val="29977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E02BB0-A0FB-764C-A648-22E46CD2E0DA}" type="slidenum">
              <a:rPr lang="en-US" sz="1200"/>
              <a:pPr eaLnBrk="1" hangingPunct="1"/>
              <a:t>13</a:t>
            </a:fld>
            <a:endParaRPr lang="en-US"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21673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508986-D7D8-CD42-B4CE-ED5E8780EB5E}" type="slidenum">
              <a:rPr lang="en-US" sz="1200"/>
              <a:pPr eaLnBrk="1" hangingPunct="1"/>
              <a:t>14</a:t>
            </a:fld>
            <a:endParaRPr lang="en-US" sz="12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98322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C17A83-777B-0943-A609-61A4E873EC3B}" type="slidenum">
              <a:rPr lang="en-US" sz="1200"/>
              <a:pPr eaLnBrk="1" hangingPunct="1"/>
              <a:t>15</a:t>
            </a:fld>
            <a:endParaRPr lang="en-US" sz="120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58827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5AD71C-486C-F04E-9A93-90761A77C905}" type="slidenum">
              <a:rPr lang="en-US" sz="1200"/>
              <a:pPr eaLnBrk="1" hangingPunct="1"/>
              <a:t>16</a:t>
            </a:fld>
            <a:endParaRPr lang="en-US" sz="120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08444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657DCD-B361-7749-903D-F1F35D87B6F4}" type="slidenum">
              <a:rPr lang="en-US" sz="1200"/>
              <a:pPr eaLnBrk="1" hangingPunct="1"/>
              <a:t>17</a:t>
            </a:fld>
            <a:endParaRPr lang="en-US" sz="1200"/>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433020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9730E9-2B58-9F42-B00D-DB6225EEF027}" type="slidenum">
              <a:rPr lang="en-US" sz="1200"/>
              <a:pPr eaLnBrk="1" hangingPunct="1"/>
              <a:t>18</a:t>
            </a:fld>
            <a:endParaRPr lang="en-US" sz="1200"/>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07216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19</a:t>
            </a:fld>
            <a:endParaRPr lang="en-US"/>
          </a:p>
        </p:txBody>
      </p:sp>
    </p:spTree>
    <p:extLst>
      <p:ext uri="{BB962C8B-B14F-4D97-AF65-F5344CB8AC3E}">
        <p14:creationId xmlns:p14="http://schemas.microsoft.com/office/powerpoint/2010/main" val="146518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2</a:t>
            </a:fld>
            <a:endParaRPr lang="en-US"/>
          </a:p>
        </p:txBody>
      </p:sp>
    </p:spTree>
    <p:extLst>
      <p:ext uri="{BB962C8B-B14F-4D97-AF65-F5344CB8AC3E}">
        <p14:creationId xmlns:p14="http://schemas.microsoft.com/office/powerpoint/2010/main" val="3830298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20</a:t>
            </a:fld>
            <a:endParaRPr lang="en-US"/>
          </a:p>
        </p:txBody>
      </p:sp>
    </p:spTree>
    <p:extLst>
      <p:ext uri="{BB962C8B-B14F-4D97-AF65-F5344CB8AC3E}">
        <p14:creationId xmlns:p14="http://schemas.microsoft.com/office/powerpoint/2010/main" val="2878991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21</a:t>
            </a:fld>
            <a:endParaRPr lang="en-US"/>
          </a:p>
        </p:txBody>
      </p:sp>
    </p:spTree>
    <p:extLst>
      <p:ext uri="{BB962C8B-B14F-4D97-AF65-F5344CB8AC3E}">
        <p14:creationId xmlns:p14="http://schemas.microsoft.com/office/powerpoint/2010/main" val="102353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22</a:t>
            </a:fld>
            <a:endParaRPr lang="en-US"/>
          </a:p>
        </p:txBody>
      </p:sp>
    </p:spTree>
    <p:extLst>
      <p:ext uri="{BB962C8B-B14F-4D97-AF65-F5344CB8AC3E}">
        <p14:creationId xmlns:p14="http://schemas.microsoft.com/office/powerpoint/2010/main" val="357508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of working memory</a:t>
            </a:r>
          </a:p>
          <a:p>
            <a:pPr marL="228600" indent="-228600">
              <a:buAutoNum type="arabicParenR"/>
            </a:pPr>
            <a:r>
              <a:rPr lang="en-US" dirty="0" smtClean="0"/>
              <a:t>Conscious,</a:t>
            </a:r>
            <a:r>
              <a:rPr lang="en-US" baseline="0" dirty="0" smtClean="0"/>
              <a:t> active processing of incoming visual-spatial and auditory info</a:t>
            </a:r>
          </a:p>
          <a:p>
            <a:pPr marL="228600" indent="-228600">
              <a:buAutoNum type="arabicParenR"/>
            </a:pPr>
            <a:r>
              <a:rPr lang="en-US" baseline="0" dirty="0" smtClean="0"/>
              <a:t>Focusing of attention (by central executive)</a:t>
            </a:r>
          </a:p>
          <a:p>
            <a:pPr marL="228600" indent="-228600">
              <a:buAutoNum type="arabicParenR"/>
            </a:pPr>
            <a:endParaRPr lang="en-US" baseline="0" dirty="0" smtClean="0"/>
          </a:p>
          <a:p>
            <a:pPr marL="228600" indent="-228600">
              <a:buAutoNum type="arabicParenR"/>
            </a:pPr>
            <a:r>
              <a:rPr lang="en-US" dirty="0" smtClean="0"/>
              <a:t>Every day we have occasion to keep particular pieces of critical information briefly in mind, storing them until the opportunity to use them arrives. Here are some examples: remembering a phone number between the time of hearing it and dialing it (“1 646 766-6358”); figuring a tip (the bill is $28.37, call it $30; 10 percent of that is $3.00, half of that is $1.50, $3.00 plus $1.50 is $4.50, the 15 percent you’re aiming for); holding driving directions in mind until you get to the landmarks you’ve been told to watch for (“take the first left, continue for one mile, past the school, bear right, left at the four-way intersection, then it’s the third building on the left— you can pull into the driveway”). Sometimes a problem offers multiple possible solutions, such as when you must look ahead along various possible sequences of moves in a chess game, and sometimes, as when you must untangle the structure of a complex sentence like this one, it is straightforward but nonetheless requires holding bits of information in mind until you can put it all together. In situations like these, not only do we need to keep certain bits of information accessible in mind, but also we need to perform cognitive operations on them, mulling them over, manipulating or transforming them. These short-term mental storage and manipulation operations are collectively called working memory. Think of working memory as involving a mental blackboard—that is, as a workspace that provides a temporary holding store so that relevant information is highly accessible and available for inspection and computation. When cognitive tasks are accomplished, the information can be easily erased, and the process can begin again with other information.</a:t>
            </a:r>
            <a:endParaRPr lang="en-US" dirty="0"/>
          </a:p>
        </p:txBody>
      </p:sp>
      <p:sp>
        <p:nvSpPr>
          <p:cNvPr id="4" name="Slide Number Placeholder 3"/>
          <p:cNvSpPr>
            <a:spLocks noGrp="1"/>
          </p:cNvSpPr>
          <p:nvPr>
            <p:ph type="sldNum" sz="quarter" idx="10"/>
          </p:nvPr>
        </p:nvSpPr>
        <p:spPr/>
        <p:txBody>
          <a:bodyPr/>
          <a:lstStyle/>
          <a:p>
            <a:fld id="{055F4E60-54AA-4F96-8AF8-62BB4E170F96}" type="slidenum">
              <a:rPr lang="en-US" smtClean="0"/>
              <a:t>23</a:t>
            </a:fld>
            <a:endParaRPr lang="en-US"/>
          </a:p>
        </p:txBody>
      </p:sp>
    </p:spTree>
    <p:extLst>
      <p:ext uri="{BB962C8B-B14F-4D97-AF65-F5344CB8AC3E}">
        <p14:creationId xmlns:p14="http://schemas.microsoft.com/office/powerpoint/2010/main" val="2520330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working memory as involving a mental blackboard—that is, as a workspace that provides a temporary holding store so that relevant information is highly accessible and available for inspection and computation. </a:t>
            </a:r>
          </a:p>
          <a:p>
            <a:endParaRPr lang="en-US" dirty="0" smtClean="0"/>
          </a:p>
          <a:p>
            <a:r>
              <a:rPr lang="en-US" dirty="0" smtClean="0"/>
              <a:t>Phonological loop holds speech based</a:t>
            </a:r>
            <a:r>
              <a:rPr lang="en-US" baseline="0" dirty="0" smtClean="0"/>
              <a:t> information and also promotes rehearsal</a:t>
            </a:r>
          </a:p>
          <a:p>
            <a:r>
              <a:rPr lang="en-US" baseline="0" dirty="0" smtClean="0"/>
              <a:t>Visual special workspace</a:t>
            </a:r>
          </a:p>
        </p:txBody>
      </p:sp>
      <p:sp>
        <p:nvSpPr>
          <p:cNvPr id="4" name="Slide Number Placeholder 3"/>
          <p:cNvSpPr>
            <a:spLocks noGrp="1"/>
          </p:cNvSpPr>
          <p:nvPr>
            <p:ph type="sldNum" sz="quarter" idx="10"/>
          </p:nvPr>
        </p:nvSpPr>
        <p:spPr/>
        <p:txBody>
          <a:bodyPr/>
          <a:lstStyle/>
          <a:p>
            <a:fld id="{055F4E60-54AA-4F96-8AF8-62BB4E170F96}" type="slidenum">
              <a:rPr lang="en-US" smtClean="0"/>
              <a:t>24</a:t>
            </a:fld>
            <a:endParaRPr lang="en-US"/>
          </a:p>
        </p:txBody>
      </p:sp>
    </p:spTree>
    <p:extLst>
      <p:ext uri="{BB962C8B-B14F-4D97-AF65-F5344CB8AC3E}">
        <p14:creationId xmlns:p14="http://schemas.microsoft.com/office/powerpoint/2010/main" val="3684488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you can add that explicit memories are also called </a:t>
            </a:r>
            <a:r>
              <a:rPr lang="ja-JP" altLang="en-US" dirty="0">
                <a:latin typeface="Calibri" charset="0"/>
              </a:rPr>
              <a:t>“</a:t>
            </a:r>
            <a:r>
              <a:rPr lang="en-US" dirty="0">
                <a:latin typeface="Calibri" charset="0"/>
              </a:rPr>
              <a:t>declarative</a:t>
            </a:r>
            <a:r>
              <a:rPr lang="ja-JP" altLang="en-US" dirty="0">
                <a:latin typeface="Calibri" charset="0"/>
              </a:rPr>
              <a:t>”</a:t>
            </a:r>
            <a:r>
              <a:rPr lang="en-US" dirty="0">
                <a:latin typeface="Calibri" charset="0"/>
              </a:rPr>
              <a:t> memories because we can easily state or </a:t>
            </a:r>
            <a:r>
              <a:rPr lang="ja-JP" altLang="en-US" dirty="0">
                <a:latin typeface="Calibri" charset="0"/>
              </a:rPr>
              <a:t>“</a:t>
            </a:r>
            <a:r>
              <a:rPr lang="en-US" dirty="0">
                <a:latin typeface="Calibri" charset="0"/>
              </a:rPr>
              <a:t>declare</a:t>
            </a:r>
            <a:r>
              <a:rPr lang="ja-JP" altLang="en-US" dirty="0">
                <a:latin typeface="Calibri" charset="0"/>
              </a:rPr>
              <a:t>”</a:t>
            </a:r>
            <a:r>
              <a:rPr lang="en-US" dirty="0">
                <a:latin typeface="Calibri" charset="0"/>
              </a:rPr>
              <a:t> that we know the information. On the other hand, knowing every step involved in getting somewhere is a memory we can form and use automatically without deliberately having to process it.</a:t>
            </a:r>
          </a:p>
        </p:txBody>
      </p:sp>
      <p:sp>
        <p:nvSpPr>
          <p:cNvPr id="3174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ABB3C41-7E9B-A74D-9EDA-8F3A53C6488F}" type="slidenum">
              <a:rPr lang="en-US">
                <a:latin typeface="Calibri" charset="0"/>
              </a:rPr>
              <a:pPr eaLnBrk="1" hangingPunct="1"/>
              <a:t>25</a:t>
            </a:fld>
            <a:endParaRPr lang="en-US">
              <a:latin typeface="Calibri" charset="0"/>
            </a:endParaRPr>
          </a:p>
        </p:txBody>
      </p:sp>
    </p:spTree>
    <p:extLst>
      <p:ext uri="{BB962C8B-B14F-4D97-AF65-F5344CB8AC3E}">
        <p14:creationId xmlns:p14="http://schemas.microsoft.com/office/powerpoint/2010/main" val="148244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Instructor</a:t>
            </a:r>
            <a:r>
              <a:rPr lang="en-US" dirty="0">
                <a:latin typeface="Calibri" charset="0"/>
              </a:rPr>
              <a:t>: Here</a:t>
            </a:r>
            <a:r>
              <a:rPr lang="ja-JP" altLang="en-US" dirty="0">
                <a:latin typeface="Calibri" charset="0"/>
              </a:rPr>
              <a:t>’</a:t>
            </a:r>
            <a:r>
              <a:rPr lang="en-US" dirty="0">
                <a:latin typeface="Calibri" charset="0"/>
              </a:rPr>
              <a:t>s another conditioned response that is built on an automatically processed memory. The sound of a mortar launch can trigger a reaction in a child to look up to see fireworks, or trigger a reaction in a soldier that it</a:t>
            </a:r>
            <a:r>
              <a:rPr lang="ja-JP" altLang="en-US" dirty="0">
                <a:latin typeface="Calibri" charset="0"/>
              </a:rPr>
              <a:t>’</a:t>
            </a:r>
            <a:r>
              <a:rPr lang="en-US" dirty="0">
                <a:latin typeface="Calibri" charset="0"/>
              </a:rPr>
              <a:t>s time to duck and cover to avoid an incoming shell.</a:t>
            </a:r>
          </a:p>
        </p:txBody>
      </p:sp>
      <p:sp>
        <p:nvSpPr>
          <p:cNvPr id="3379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A2DBFCD-99AE-8A49-9BE5-14AEE1E28A91}" type="slidenum">
              <a:rPr lang="en-US">
                <a:latin typeface="Calibri" charset="0"/>
              </a:rPr>
              <a:pPr eaLnBrk="1" hangingPunct="1"/>
              <a:t>26</a:t>
            </a:fld>
            <a:endParaRPr lang="en-US">
              <a:latin typeface="Calibri" charset="0"/>
            </a:endParaRPr>
          </a:p>
        </p:txBody>
      </p:sp>
    </p:spTree>
    <p:extLst>
      <p:ext uri="{BB962C8B-B14F-4D97-AF65-F5344CB8AC3E}">
        <p14:creationId xmlns:p14="http://schemas.microsoft.com/office/powerpoint/2010/main" val="2600272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cs typeface="ＭＳ Ｐゴシック" charset="0"/>
            </a:endParaRPr>
          </a:p>
        </p:txBody>
      </p:sp>
      <p:sp>
        <p:nvSpPr>
          <p:cNvPr id="624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76143C4A-3DE7-F542-B43E-C0229664F0DE}" type="slidenum">
              <a:rPr lang="en-US" sz="1200">
                <a:latin typeface="Calibri" charset="0"/>
              </a:rPr>
              <a:pPr eaLnBrk="1" hangingPunct="1"/>
              <a:t>27</a:t>
            </a:fld>
            <a:endParaRPr lang="en-US" sz="1200">
              <a:latin typeface="Calibri" charset="0"/>
            </a:endParaRPr>
          </a:p>
        </p:txBody>
      </p:sp>
    </p:spTree>
    <p:extLst>
      <p:ext uri="{BB962C8B-B14F-4D97-AF65-F5344CB8AC3E}">
        <p14:creationId xmlns:p14="http://schemas.microsoft.com/office/powerpoint/2010/main" val="318134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ts val="2400"/>
              </a:lnSpc>
              <a:spcBef>
                <a:spcPct val="0"/>
              </a:spcBef>
              <a:spcAft>
                <a:spcPts val="600"/>
              </a:spcAft>
            </a:pPr>
            <a:r>
              <a:rPr lang="ja-JP" altLang="en-US" dirty="0" smtClean="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H.M.</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 and </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Jimmy</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 suffered from hippocampus damage and removal causing </a:t>
            </a:r>
            <a:r>
              <a:rPr lang="en-US" b="1" dirty="0">
                <a:latin typeface="Calibri" charset="0"/>
                <a:ea typeface="ＭＳ Ｐゴシック" charset="0"/>
                <a:cs typeface="ＭＳ Ｐゴシック" charset="0"/>
              </a:rPr>
              <a:t>anterograde amnesia,</a:t>
            </a:r>
            <a:r>
              <a:rPr lang="en-US" dirty="0">
                <a:latin typeface="Calibri" charset="0"/>
                <a:ea typeface="ＭＳ Ｐゴシック" charset="0"/>
                <a:cs typeface="ＭＳ Ｐゴシック" charset="0"/>
              </a:rPr>
              <a:t> an </a:t>
            </a:r>
            <a:r>
              <a:rPr lang="en-US" i="1" dirty="0">
                <a:latin typeface="Calibri" charset="0"/>
                <a:ea typeface="ＭＳ Ｐゴシック" charset="0"/>
                <a:cs typeface="ＭＳ Ｐゴシック" charset="0"/>
              </a:rPr>
              <a:t>inability to form </a:t>
            </a:r>
            <a:r>
              <a:rPr lang="en-US" i="1" u="sng" dirty="0">
                <a:latin typeface="Calibri" charset="0"/>
                <a:ea typeface="ＭＳ Ｐゴシック" charset="0"/>
                <a:cs typeface="ＭＳ Ｐゴシック" charset="0"/>
              </a:rPr>
              <a:t>new</a:t>
            </a:r>
            <a:r>
              <a:rPr lang="en-US" i="1" dirty="0">
                <a:latin typeface="Calibri" charset="0"/>
                <a:ea typeface="ＭＳ Ｐゴシック" charset="0"/>
                <a:cs typeface="ＭＳ Ｐゴシック" charset="0"/>
              </a:rPr>
              <a:t> long-term declarative memories.</a:t>
            </a:r>
          </a:p>
          <a:p>
            <a:pPr eaLnBrk="1" hangingPunct="1">
              <a:lnSpc>
                <a:spcPts val="2400"/>
              </a:lnSpc>
              <a:spcBef>
                <a:spcPct val="0"/>
              </a:spcBef>
              <a:spcAft>
                <a:spcPts val="600"/>
              </a:spcAft>
              <a:buFont typeface="Wingdings" charset="0"/>
              <a:buChar char="§"/>
            </a:pPr>
            <a:r>
              <a:rPr lang="en-US" dirty="0">
                <a:latin typeface="Calibri" charset="0"/>
                <a:ea typeface="ＭＳ Ｐゴシック" charset="0"/>
                <a:cs typeface="ＭＳ Ｐゴシック" charset="0"/>
              </a:rPr>
              <a:t>They had no sense that time had passed since the brain damage. While they were not forming new declarative memories, encoding was still happening in other processing </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tracks.</a:t>
            </a:r>
            <a:r>
              <a:rPr lang="ja-JP" altLang="en-US" dirty="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a:p>
            <a:pPr eaLnBrk="1" hangingPunct="1">
              <a:lnSpc>
                <a:spcPts val="2400"/>
              </a:lnSpc>
              <a:spcBef>
                <a:spcPct val="0"/>
              </a:spcBef>
              <a:spcAft>
                <a:spcPts val="600"/>
              </a:spcAft>
              <a:buFont typeface="Wingdings" charset="0"/>
              <a:buChar char="§"/>
            </a:pPr>
            <a:r>
              <a:rPr lang="en-US" dirty="0">
                <a:latin typeface="Calibri" charset="0"/>
                <a:ea typeface="ＭＳ Ｐゴシック" charset="0"/>
                <a:cs typeface="ＭＳ Ｐゴシック" charset="0"/>
              </a:rPr>
              <a:t>Jimmy and H.M. could still learn how to get places (</a:t>
            </a:r>
            <a:r>
              <a:rPr lang="en-US" i="1" dirty="0">
                <a:latin typeface="Calibri" charset="0"/>
                <a:ea typeface="ＭＳ Ｐゴシック" charset="0"/>
                <a:cs typeface="ＭＳ Ｐゴシック" charset="0"/>
              </a:rPr>
              <a:t>automatic processing</a:t>
            </a:r>
            <a:r>
              <a:rPr lang="en-US" dirty="0">
                <a:latin typeface="Calibri" charset="0"/>
                <a:ea typeface="ＭＳ Ｐゴシック" charset="0"/>
                <a:cs typeface="ＭＳ Ｐゴシック" charset="0"/>
              </a:rPr>
              <a:t>), could learn new skills (</a:t>
            </a:r>
            <a:r>
              <a:rPr lang="en-US" i="1" dirty="0">
                <a:latin typeface="Calibri" charset="0"/>
                <a:ea typeface="ＭＳ Ｐゴシック" charset="0"/>
                <a:cs typeface="ＭＳ Ｐゴシック" charset="0"/>
              </a:rPr>
              <a:t>procedural memory</a:t>
            </a:r>
            <a:r>
              <a:rPr lang="en-US" dirty="0">
                <a:latin typeface="Calibri" charset="0"/>
                <a:ea typeface="ＭＳ Ｐゴシック" charset="0"/>
                <a:cs typeface="ＭＳ Ｐゴシック" charset="0"/>
              </a:rPr>
              <a:t>), and </a:t>
            </a:r>
            <a:r>
              <a:rPr lang="en-US" i="1" dirty="0">
                <a:latin typeface="Calibri" charset="0"/>
                <a:ea typeface="ＭＳ Ｐゴシック" charset="0"/>
                <a:cs typeface="ＭＳ Ｐゴシック" charset="0"/>
              </a:rPr>
              <a:t>acquire conditioned responses</a:t>
            </a:r>
          </a:p>
          <a:p>
            <a:pPr eaLnBrk="1" hangingPunct="1">
              <a:lnSpc>
                <a:spcPts val="2400"/>
              </a:lnSpc>
              <a:spcBef>
                <a:spcPct val="0"/>
              </a:spcBef>
              <a:spcAft>
                <a:spcPts val="600"/>
              </a:spcAft>
              <a:buFont typeface="Wingdings" charset="0"/>
              <a:buChar char="§"/>
            </a:pPr>
            <a:r>
              <a:rPr lang="en-US" dirty="0">
                <a:latin typeface="Calibri" charset="0"/>
                <a:ea typeface="ＭＳ Ｐゴシック" charset="0"/>
                <a:cs typeface="ＭＳ Ｐゴシック" charset="0"/>
              </a:rPr>
              <a:t>However, they could not remember any </a:t>
            </a:r>
            <a:r>
              <a:rPr lang="en-US" i="1" dirty="0">
                <a:latin typeface="Calibri" charset="0"/>
                <a:ea typeface="ＭＳ Ｐゴシック" charset="0"/>
                <a:cs typeface="ＭＳ Ｐゴシック" charset="0"/>
              </a:rPr>
              <a:t>experiences</a:t>
            </a:r>
            <a:r>
              <a:rPr lang="en-US" dirty="0">
                <a:latin typeface="Calibri" charset="0"/>
                <a:ea typeface="ＭＳ Ｐゴシック" charset="0"/>
                <a:cs typeface="ＭＳ Ｐゴシック" charset="0"/>
              </a:rPr>
              <a:t> which created these implicit memories</a:t>
            </a:r>
            <a:r>
              <a:rPr lang="en-U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p:txBody>
      </p:sp>
      <p:sp>
        <p:nvSpPr>
          <p:cNvPr id="829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0CFB3F75-AE9C-CA45-81AB-588BAFBC493E}" type="slidenum">
              <a:rPr lang="en-US" sz="1200">
                <a:latin typeface="Calibri" charset="0"/>
              </a:rPr>
              <a:pPr eaLnBrk="1" hangingPunct="1"/>
              <a:t>28</a:t>
            </a:fld>
            <a:endParaRPr lang="en-US" sz="1200">
              <a:latin typeface="Calibri" charset="0"/>
            </a:endParaRPr>
          </a:p>
        </p:txBody>
      </p:sp>
    </p:spTree>
    <p:extLst>
      <p:ext uri="{BB962C8B-B14F-4D97-AF65-F5344CB8AC3E}">
        <p14:creationId xmlns:p14="http://schemas.microsoft.com/office/powerpoint/2010/main" val="2506552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i="1" smtClean="0">
                <a:latin typeface="Calibri" charset="0"/>
                <a:ea typeface="ＭＳ Ｐゴシック" charset="0"/>
                <a:cs typeface="ＭＳ Ｐゴシック" charset="0"/>
              </a:rPr>
              <a:t>This </a:t>
            </a:r>
            <a:r>
              <a:rPr lang="en-US" i="1" dirty="0">
                <a:latin typeface="Calibri" charset="0"/>
                <a:ea typeface="ＭＳ Ｐゴシック" charset="0"/>
                <a:cs typeface="ＭＳ Ｐゴシック" charset="0"/>
              </a:rPr>
              <a:t>is an optional slide explaining some elements of the previous slide, and it also can be used in place of the following slide.</a:t>
            </a:r>
            <a:endParaRPr lang="en-US" b="1" dirty="0">
              <a:latin typeface="Calibri" charset="0"/>
              <a:ea typeface="ＭＳ Ｐゴシック" charset="0"/>
              <a:cs typeface="ＭＳ Ｐゴシック" charset="0"/>
            </a:endParaRPr>
          </a:p>
          <a:p>
            <a:pPr eaLnBrk="1" hangingPunct="1">
              <a:spcBef>
                <a:spcPct val="0"/>
              </a:spcBef>
            </a:pPr>
            <a:r>
              <a:rPr lang="en-US" dirty="0">
                <a:latin typeface="Calibri" charset="0"/>
                <a:ea typeface="ＭＳ Ｐゴシック" charset="0"/>
                <a:cs typeface="ＭＳ Ｐゴシック" charset="0"/>
              </a:rPr>
              <a:t>H.M. actually had more parts of the temporal lobe removed, including the amygdala and </a:t>
            </a:r>
            <a:r>
              <a:rPr lang="en-US" dirty="0" err="1">
                <a:latin typeface="Calibri" charset="0"/>
                <a:ea typeface="ＭＳ Ｐゴシック" charset="0"/>
                <a:cs typeface="ＭＳ Ｐゴシック" charset="0"/>
              </a:rPr>
              <a:t>parahippocampal</a:t>
            </a:r>
            <a:r>
              <a:rPr lang="en-US" dirty="0">
                <a:latin typeface="Calibri" charset="0"/>
                <a:ea typeface="ＭＳ Ｐゴシック" charset="0"/>
                <a:cs typeface="ＭＳ Ｐゴシック" charset="0"/>
              </a:rPr>
              <a:t> gyrus.</a:t>
            </a:r>
          </a:p>
          <a:p>
            <a:pPr eaLnBrk="1" hangingPunct="1">
              <a:spcBef>
                <a:spcPct val="0"/>
              </a:spcBef>
            </a:pPr>
            <a:r>
              <a:rPr lang="en-US" dirty="0">
                <a:latin typeface="Calibri" charset="0"/>
                <a:ea typeface="ＭＳ Ｐゴシック" charset="0"/>
                <a:cs typeface="ＭＳ Ｐゴシック" charset="0"/>
              </a:rPr>
              <a:t>Regarding the </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why</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 question in the second bullet: these are examples of implicit memories and automatic processing (learning his way around a neighborhood or house), and are processed in other parts of the brain. H.M.</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s experience helped confirm where in the brain different kinds of memories are formed. </a:t>
            </a:r>
          </a:p>
          <a:p>
            <a:pPr eaLnBrk="1" hangingPunct="1">
              <a:spcBef>
                <a:spcPct val="0"/>
              </a:spcBef>
            </a:pPr>
            <a:r>
              <a:rPr lang="en-US" dirty="0">
                <a:latin typeface="Calibri" charset="0"/>
                <a:ea typeface="ＭＳ Ｐゴシック" charset="0"/>
                <a:cs typeface="ＭＳ Ｐゴシック" charset="0"/>
              </a:rPr>
              <a:t>The name of the condition is anterograde amnesia, covered on the next slide.</a:t>
            </a:r>
          </a:p>
          <a:p>
            <a:pPr eaLnBrk="1" hangingPunct="1">
              <a:spcBef>
                <a:spcPct val="0"/>
              </a:spcBef>
            </a:pPr>
            <a:r>
              <a:rPr lang="en-US" dirty="0">
                <a:latin typeface="Calibri" charset="0"/>
                <a:ea typeface="ＭＳ Ｐゴシック" charset="0"/>
                <a:cs typeface="ＭＳ Ｐゴシック" charset="0"/>
              </a:rPr>
              <a:t>H.M. and </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Jimmy</a:t>
            </a:r>
            <a:r>
              <a:rPr lang="ja-JP" altLang="en-US" dirty="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 could not understand the aging in the mirror because they had no memory of all the days that had passed; age 27 felt like yesterday (or today) to H.M.</a:t>
            </a:r>
            <a:r>
              <a:rPr lang="en-US" i="1" dirty="0">
                <a:latin typeface="Calibri" charset="0"/>
                <a:ea typeface="ＭＳ Ｐゴシック" charset="0"/>
                <a:cs typeface="ＭＳ Ｐゴシック" charset="0"/>
              </a:rPr>
              <a:t> </a:t>
            </a:r>
            <a:endParaRPr lang="en-US" dirty="0">
              <a:latin typeface="Calibri" charset="0"/>
              <a:ea typeface="ＭＳ Ｐゴシック" charset="0"/>
              <a:cs typeface="ＭＳ Ｐゴシック" charset="0"/>
            </a:endParaRPr>
          </a:p>
        </p:txBody>
      </p:sp>
      <p:sp>
        <p:nvSpPr>
          <p:cNvPr id="809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CA29F603-7490-2B4E-ACB3-A50A3E278C5D}" type="slidenum">
              <a:rPr lang="en-US" sz="1200">
                <a:latin typeface="Calibri" charset="0"/>
              </a:rPr>
              <a:pPr eaLnBrk="1" hangingPunct="1"/>
              <a:t>29</a:t>
            </a:fld>
            <a:endParaRPr lang="en-US" sz="1200">
              <a:latin typeface="Calibri" charset="0"/>
            </a:endParaRPr>
          </a:p>
        </p:txBody>
      </p:sp>
    </p:spTree>
    <p:extLst>
      <p:ext uri="{BB962C8B-B14F-4D97-AF65-F5344CB8AC3E}">
        <p14:creationId xmlns:p14="http://schemas.microsoft.com/office/powerpoint/2010/main" val="98628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0" dirty="0" smtClean="0"/>
              <a:t>Encoding</a:t>
            </a:r>
          </a:p>
          <a:p>
            <a:pPr marL="457200" lvl="1" indent="0">
              <a:buFont typeface="Arial"/>
              <a:buNone/>
            </a:pPr>
            <a:r>
              <a:rPr lang="en-US" b="0" dirty="0" smtClean="0"/>
              <a:t>Process of getting information into the memory system</a:t>
            </a:r>
          </a:p>
          <a:p>
            <a:pPr marL="0" indent="0">
              <a:buFont typeface="Arial"/>
              <a:buNone/>
            </a:pPr>
            <a:r>
              <a:rPr lang="en-US" b="0" dirty="0" smtClean="0"/>
              <a:t>Storage</a:t>
            </a:r>
          </a:p>
          <a:p>
            <a:pPr marL="457200" lvl="1" indent="0">
              <a:buFont typeface="Arial"/>
              <a:buNone/>
            </a:pPr>
            <a:r>
              <a:rPr lang="en-US" b="0" dirty="0" smtClean="0"/>
              <a:t>Process of retaining encoded information over time</a:t>
            </a:r>
          </a:p>
          <a:p>
            <a:pPr marL="0" indent="0">
              <a:buFont typeface="Arial"/>
              <a:buNone/>
            </a:pPr>
            <a:r>
              <a:rPr lang="en-US" b="0" dirty="0" smtClean="0"/>
              <a:t>Retrieval</a:t>
            </a:r>
          </a:p>
          <a:p>
            <a:pPr marL="457200" lvl="1" indent="0">
              <a:buFont typeface="Arial"/>
              <a:buNone/>
            </a:pPr>
            <a:r>
              <a:rPr lang="en-US" b="0" dirty="0" smtClean="0"/>
              <a:t>Process of getting information out of memory storage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FAF0C21-8D54-A846-A48B-D02ECD372672}" type="slidenum">
              <a:rPr lang="en-US" smtClean="0"/>
              <a:pPr>
                <a:defRPr/>
              </a:pPr>
              <a:t>3</a:t>
            </a:fld>
            <a:endParaRPr lang="en-US"/>
          </a:p>
        </p:txBody>
      </p:sp>
    </p:spTree>
    <p:extLst>
      <p:ext uri="{BB962C8B-B14F-4D97-AF65-F5344CB8AC3E}">
        <p14:creationId xmlns:p14="http://schemas.microsoft.com/office/powerpoint/2010/main" val="122236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DBFEA34-0790-E443-9F67-3E140DF061C9}" type="slidenum">
              <a:rPr lang="en-US"/>
              <a:pPr eaLnBrk="1" hangingPunct="1"/>
              <a:t>30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02101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F906C-D371-1A4F-86B1-4E17D7FE969C}" type="slidenum">
              <a:rPr lang="en-US" smtClean="0"/>
              <a:t>31</a:t>
            </a:fld>
            <a:endParaRPr lang="en-US"/>
          </a:p>
        </p:txBody>
      </p:sp>
    </p:spTree>
    <p:extLst>
      <p:ext uri="{BB962C8B-B14F-4D97-AF65-F5344CB8AC3E}">
        <p14:creationId xmlns:p14="http://schemas.microsoft.com/office/powerpoint/2010/main" val="2676566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a:t>
            </a:r>
            <a:r>
              <a:rPr lang="en-US" baseline="0" dirty="0" smtClean="0"/>
              <a:t> at previous entry : no that wasn’t me, that wasn’t proper awareness </a:t>
            </a:r>
          </a:p>
          <a:p>
            <a:r>
              <a:rPr lang="en-US" baseline="0" dirty="0" smtClean="0"/>
              <a:t>Goes through crossing out previous entries and underlining “Now” in the current entry</a:t>
            </a:r>
            <a:endParaRPr lang="en-US" dirty="0"/>
          </a:p>
        </p:txBody>
      </p:sp>
      <p:sp>
        <p:nvSpPr>
          <p:cNvPr id="4" name="Slide Number Placeholder 3"/>
          <p:cNvSpPr>
            <a:spLocks noGrp="1"/>
          </p:cNvSpPr>
          <p:nvPr>
            <p:ph type="sldNum" sz="quarter" idx="10"/>
          </p:nvPr>
        </p:nvSpPr>
        <p:spPr/>
        <p:txBody>
          <a:bodyPr/>
          <a:lstStyle/>
          <a:p>
            <a:fld id="{680F906C-D371-1A4F-86B1-4E17D7FE969C}" type="slidenum">
              <a:rPr lang="en-US" smtClean="0"/>
              <a:t>32</a:t>
            </a:fld>
            <a:endParaRPr lang="en-US"/>
          </a:p>
        </p:txBody>
      </p:sp>
    </p:spTree>
    <p:extLst>
      <p:ext uri="{BB962C8B-B14F-4D97-AF65-F5344CB8AC3E}">
        <p14:creationId xmlns:p14="http://schemas.microsoft.com/office/powerpoint/2010/main" val="116798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33</a:t>
            </a:fld>
            <a:endParaRPr lang="en-US"/>
          </a:p>
        </p:txBody>
      </p:sp>
    </p:spTree>
    <p:extLst>
      <p:ext uri="{BB962C8B-B14F-4D97-AF65-F5344CB8AC3E}">
        <p14:creationId xmlns:p14="http://schemas.microsoft.com/office/powerpoint/2010/main" val="1235927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930DD6-A512-0941-8460-3BE769172F60}" type="slidenum">
              <a:rPr lang="en-US" sz="1200"/>
              <a:pPr eaLnBrk="1" hangingPunct="1"/>
              <a:t>34</a:t>
            </a:fld>
            <a:endParaRPr 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00011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C503B4-A784-3D42-9054-85BD6925CC7E}" type="slidenum">
              <a:rPr lang="en-US" sz="1200"/>
              <a:pPr eaLnBrk="1" hangingPunct="1"/>
              <a:t>35</a:t>
            </a:fld>
            <a:endParaRPr lang="en-US"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20263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cs typeface="ＭＳ Ｐゴシック" charset="0"/>
              </a:rPr>
              <a:t>Instructor</a:t>
            </a:r>
            <a:r>
              <a:rPr lang="en-US" dirty="0">
                <a:latin typeface="Calibri" charset="0"/>
                <a:ea typeface="ＭＳ Ｐゴシック" charset="0"/>
                <a:cs typeface="ＭＳ Ｐゴシック" charset="0"/>
              </a:rPr>
              <a:t>: you can add that encoding ability declines with age, as well as working memory in general. For this reason, long term memories may be more reliable, accurate and complete than newly learned memories. </a:t>
            </a:r>
          </a:p>
        </p:txBody>
      </p:sp>
      <p:sp>
        <p:nvSpPr>
          <p:cNvPr id="870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0379C328-7CCE-A041-9711-3A680B773F6C}" type="slidenum">
              <a:rPr lang="en-US" sz="1200">
                <a:latin typeface="Calibri" charset="0"/>
              </a:rPr>
              <a:pPr eaLnBrk="1" hangingPunct="1"/>
              <a:t>36</a:t>
            </a:fld>
            <a:endParaRPr lang="en-US" sz="1200">
              <a:latin typeface="Calibri" charset="0"/>
            </a:endParaRPr>
          </a:p>
        </p:txBody>
      </p:sp>
    </p:spTree>
    <p:extLst>
      <p:ext uri="{BB962C8B-B14F-4D97-AF65-F5344CB8AC3E}">
        <p14:creationId xmlns:p14="http://schemas.microsoft.com/office/powerpoint/2010/main" val="1408944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37</a:t>
            </a:fld>
            <a:endParaRPr lang="en-US"/>
          </a:p>
        </p:txBody>
      </p:sp>
    </p:spTree>
    <p:extLst>
      <p:ext uri="{BB962C8B-B14F-4D97-AF65-F5344CB8AC3E}">
        <p14:creationId xmlns:p14="http://schemas.microsoft.com/office/powerpoint/2010/main" val="128350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38</a:t>
            </a:fld>
            <a:endParaRPr lang="en-US"/>
          </a:p>
        </p:txBody>
      </p:sp>
    </p:spTree>
    <p:extLst>
      <p:ext uri="{BB962C8B-B14F-4D97-AF65-F5344CB8AC3E}">
        <p14:creationId xmlns:p14="http://schemas.microsoft.com/office/powerpoint/2010/main" val="1771508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39</a:t>
            </a:fld>
            <a:endParaRPr lang="en-US"/>
          </a:p>
        </p:txBody>
      </p:sp>
    </p:spTree>
    <p:extLst>
      <p:ext uri="{BB962C8B-B14F-4D97-AF65-F5344CB8AC3E}">
        <p14:creationId xmlns:p14="http://schemas.microsoft.com/office/powerpoint/2010/main" val="326560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4</a:t>
            </a:fld>
            <a:endParaRPr lang="en-US"/>
          </a:p>
        </p:txBody>
      </p:sp>
    </p:spTree>
    <p:extLst>
      <p:ext uri="{BB962C8B-B14F-4D97-AF65-F5344CB8AC3E}">
        <p14:creationId xmlns:p14="http://schemas.microsoft.com/office/powerpoint/2010/main" val="3713288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Memory failure is a common experience in everyday life.  Why?  Do memory traces fade with time?  Are they displaced by newer memories?  Or do memories get buried, perhaps blocked by unconscious forces?  As we’ll see, forgetting can result from one of four processes: a lack of encoding, decay, interference, or repression.  In the first two, the forgotten information is simply not in long-term memory storage.  In the second two, the memory may exist, but it is difficult, if not impossible, to retrieve.</a:t>
            </a:r>
          </a:p>
          <a:p>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40</a:t>
            </a:fld>
            <a:endParaRPr lang="en-US" dirty="0"/>
          </a:p>
        </p:txBody>
      </p:sp>
    </p:spTree>
    <p:extLst>
      <p:ext uri="{BB962C8B-B14F-4D97-AF65-F5344CB8AC3E}">
        <p14:creationId xmlns:p14="http://schemas.microsoft.com/office/powerpoint/2010/main" val="2194061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oldest theory of forgetting is that memory traces erode with the passage of time.  But there are two problems with this simple explanation.  One is that there is no physiological evidence of decay that corresponds to the fading of memory.  The second is that time alone is not the most critical factor.  Memory for newly learned nonsense syllables fades in a matter of hours, but the foreign language learned in high school is retained for many years.</a:t>
            </a:r>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41</a:t>
            </a:fld>
            <a:endParaRPr lang="en-US" dirty="0"/>
          </a:p>
        </p:txBody>
      </p:sp>
    </p:spTree>
    <p:extLst>
      <p:ext uri="{BB962C8B-B14F-4D97-AF65-F5344CB8AC3E}">
        <p14:creationId xmlns:p14="http://schemas.microsoft.com/office/powerpoint/2010/main" val="3347983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key blow to the decay theory of forgetting was landed in 1924 by John Jenkins and Karl </a:t>
            </a:r>
            <a:r>
              <a:rPr lang="en-US" sz="1200" dirty="0" err="1" smtClean="0"/>
              <a:t>Dallenbach</a:t>
            </a:r>
            <a:r>
              <a:rPr lang="en-US" sz="1200" dirty="0" smtClean="0"/>
              <a:t>.  Day after day, these researchers presented nonsense syllables to two subjects and then tested their memory after one, two, four, or eight hours.  On some days, the subjects went to sleep between learning and testing; on other days, they stayed awake and kept busy.  The subjects recalled more items after they had slept than when they were awake and involved in other activities.  Jenkins &amp; </a:t>
            </a:r>
            <a:r>
              <a:rPr lang="en-US" sz="1200" dirty="0" err="1" smtClean="0"/>
              <a:t>Dallenbach</a:t>
            </a:r>
            <a:r>
              <a:rPr lang="en-US" sz="1200" dirty="0" smtClean="0"/>
              <a:t> concluded that ‘forgetting is not so much a matter of decay of old impressions and associations as it is a matter of interference, inhibition, or obliteration of the old by the new.’  To minimize forgetting, you may find it helpful to go to sleep shortly after studying, thus avoiding ‘new information’ interference.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t>Consolodation</a:t>
            </a:r>
            <a:r>
              <a:rPr lang="en-US" sz="1200" b="0" dirty="0" smtClean="0"/>
              <a:t> for</a:t>
            </a:r>
            <a:r>
              <a:rPr lang="en-US" sz="1200" b="0" baseline="0" dirty="0" smtClean="0"/>
              <a:t> brain?</a:t>
            </a: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42</a:t>
            </a:fld>
            <a:endParaRPr lang="en-US" dirty="0"/>
          </a:p>
        </p:txBody>
      </p:sp>
    </p:spTree>
    <p:extLst>
      <p:ext uri="{BB962C8B-B14F-4D97-AF65-F5344CB8AC3E}">
        <p14:creationId xmlns:p14="http://schemas.microsoft.com/office/powerpoint/2010/main" val="2529780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By showing that memory loss may be caused by mental activity that takes place when we are awake, Jenkins &amp; </a:t>
            </a:r>
            <a:r>
              <a:rPr lang="en-US" sz="1200" dirty="0" err="1" smtClean="0"/>
              <a:t>Dallenbach’s</a:t>
            </a:r>
            <a:r>
              <a:rPr lang="en-US" sz="1200" dirty="0" smtClean="0"/>
              <a:t> study suggested a third explanation of forgetting – that something learned may be forgotten due to interference from other information.  There are two kinds of interference.  In </a:t>
            </a:r>
            <a:r>
              <a:rPr lang="en-US" sz="1200" b="1" dirty="0" smtClean="0"/>
              <a:t>proactive interference</a:t>
            </a:r>
            <a:r>
              <a:rPr lang="en-US" sz="1200" dirty="0" smtClean="0"/>
              <a:t>, prior information inhibits our ability to recall something new.  If you try to learn a set of names, formulas, phone numbers, or glossary terms, you will find it more difficult if you had earlier studied a similar set of items.  Many years ago, researchers found that the more nonsense-syllable experiments subjects had taken part in, the more forgetting they exhibited in a brand-new study.</a:t>
            </a:r>
          </a:p>
          <a:p>
            <a:endParaRPr lang="en-US" sz="1200" dirty="0" smtClean="0"/>
          </a:p>
          <a:p>
            <a:r>
              <a:rPr lang="en-US" sz="1200" dirty="0" smtClean="0"/>
              <a:t>A related problem is </a:t>
            </a:r>
            <a:r>
              <a:rPr lang="en-US" sz="1200" b="1" dirty="0" smtClean="0"/>
              <a:t>retroactive interference</a:t>
            </a:r>
            <a:r>
              <a:rPr lang="en-US" sz="1200" dirty="0" smtClean="0"/>
              <a:t>, whereby new material disrupts memory for previously learned information.  Thus, subjects in various experiments are at least temporarily less likely to recognize previously seen pictures of nature scenes, faces, and common objects if they are then exposed to similar photographs before being tested.  One learning experience can displace – or at least inhibit – the retrieval of another.  That is why, when people go back and review a subset of to-be-remembered information, their memory for </a:t>
            </a:r>
            <a:r>
              <a:rPr lang="en-US" sz="1200" dirty="0" err="1" smtClean="0"/>
              <a:t>nonreviewed</a:t>
            </a:r>
            <a:r>
              <a:rPr lang="en-US" sz="1200" dirty="0" smtClean="0"/>
              <a:t> material suffers.</a:t>
            </a:r>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43</a:t>
            </a:fld>
            <a:endParaRPr lang="en-US" dirty="0"/>
          </a:p>
        </p:txBody>
      </p:sp>
    </p:spTree>
    <p:extLst>
      <p:ext uri="{BB962C8B-B14F-4D97-AF65-F5344CB8AC3E}">
        <p14:creationId xmlns:p14="http://schemas.microsoft.com/office/powerpoint/2010/main" val="2416452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44</a:t>
            </a:fld>
            <a:endParaRPr lang="en-US"/>
          </a:p>
        </p:txBody>
      </p:sp>
    </p:spTree>
    <p:extLst>
      <p:ext uri="{BB962C8B-B14F-4D97-AF65-F5344CB8AC3E}">
        <p14:creationId xmlns:p14="http://schemas.microsoft.com/office/powerpoint/2010/main" val="4199748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5F4E60-54AA-4F96-8AF8-62BB4E170F96}" type="slidenum">
              <a:rPr lang="en-US" smtClean="0"/>
              <a:t>45</a:t>
            </a:fld>
            <a:endParaRPr lang="en-US"/>
          </a:p>
        </p:txBody>
      </p:sp>
    </p:spTree>
    <p:extLst>
      <p:ext uri="{BB962C8B-B14F-4D97-AF65-F5344CB8AC3E}">
        <p14:creationId xmlns:p14="http://schemas.microsoft.com/office/powerpoint/2010/main" val="125239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cs typeface="ＭＳ Ｐゴシック" charset="0"/>
            </a:endParaRPr>
          </a:p>
        </p:txBody>
      </p:sp>
      <p:sp>
        <p:nvSpPr>
          <p:cNvPr id="399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0FF96A17-FDC2-0042-984D-848869F52B57}" type="slidenum">
              <a:rPr lang="en-US" sz="1200">
                <a:latin typeface="Calibri" charset="0"/>
              </a:rPr>
              <a:pPr eaLnBrk="1" hangingPunct="1"/>
              <a:t>46</a:t>
            </a:fld>
            <a:endParaRPr lang="en-US" sz="1200">
              <a:latin typeface="Calibri" charset="0"/>
            </a:endParaRPr>
          </a:p>
        </p:txBody>
      </p:sp>
    </p:spTree>
    <p:extLst>
      <p:ext uri="{BB962C8B-B14F-4D97-AF65-F5344CB8AC3E}">
        <p14:creationId xmlns:p14="http://schemas.microsoft.com/office/powerpoint/2010/main" val="30036100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cs typeface="ＭＳ Ｐゴシック" charset="0"/>
            </a:endParaRPr>
          </a:p>
        </p:txBody>
      </p:sp>
      <p:sp>
        <p:nvSpPr>
          <p:cNvPr id="440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14D7411B-9033-BD4A-B33D-6737BC2431FE}" type="slidenum">
              <a:rPr lang="en-US" sz="1200">
                <a:latin typeface="Calibri" charset="0"/>
              </a:rPr>
              <a:pPr eaLnBrk="1" hangingPunct="1"/>
              <a:t>47</a:t>
            </a:fld>
            <a:endParaRPr lang="en-US" sz="1200">
              <a:latin typeface="Calibri" charset="0"/>
            </a:endParaRPr>
          </a:p>
        </p:txBody>
      </p:sp>
    </p:spTree>
    <p:extLst>
      <p:ext uri="{BB962C8B-B14F-4D97-AF65-F5344CB8AC3E}">
        <p14:creationId xmlns:p14="http://schemas.microsoft.com/office/powerpoint/2010/main" val="3156645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cs typeface="ＭＳ Ｐゴシック" charset="0"/>
            </a:endParaRPr>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CB32AAD-872D-6847-A120-2C5F438714F0}" type="slidenum">
              <a:rPr lang="en-US" sz="1200">
                <a:latin typeface="Calibri" charset="0"/>
              </a:rPr>
              <a:pPr eaLnBrk="1" hangingPunct="1"/>
              <a:t>48</a:t>
            </a:fld>
            <a:endParaRPr lang="en-US" sz="1200">
              <a:latin typeface="Calibri" charset="0"/>
            </a:endParaRPr>
          </a:p>
        </p:txBody>
      </p:sp>
    </p:spTree>
    <p:extLst>
      <p:ext uri="{BB962C8B-B14F-4D97-AF65-F5344CB8AC3E}">
        <p14:creationId xmlns:p14="http://schemas.microsoft.com/office/powerpoint/2010/main" val="3026888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i="0" dirty="0">
              <a:latin typeface="Times New Roman" charset="0"/>
              <a:ea typeface="ＭＳ Ｐゴシック" charset="0"/>
              <a:cs typeface="ＭＳ Ｐゴシック" charset="0"/>
            </a:endParaRPr>
          </a:p>
        </p:txBody>
      </p:sp>
      <p:sp>
        <p:nvSpPr>
          <p:cNvPr id="747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8F72764A-7673-174C-90A9-B9EED1F53576}" type="slidenum">
              <a:rPr lang="en-US" sz="1200">
                <a:latin typeface="Calibri" charset="0"/>
              </a:rPr>
              <a:pPr eaLnBrk="1" hangingPunct="1"/>
              <a:t>49</a:t>
            </a:fld>
            <a:endParaRPr lang="en-US" sz="1200">
              <a:latin typeface="Calibri" charset="0"/>
            </a:endParaRPr>
          </a:p>
        </p:txBody>
      </p:sp>
    </p:spTree>
    <p:extLst>
      <p:ext uri="{BB962C8B-B14F-4D97-AF65-F5344CB8AC3E}">
        <p14:creationId xmlns:p14="http://schemas.microsoft.com/office/powerpoint/2010/main" val="2085106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Plato was perhaps the first to propose a metaphor for memory, and he likened it to a wax tablet. So in these scheme, memory is a very passive process in which the act of experiencing something simply imprints onto your memory. He did account for individual differences somewhat by adding that some people’s wax was very sticky I guess and easily imprinted, while others were not and that some experiences make firmer imprints than others. </a:t>
            </a:r>
          </a:p>
          <a:p>
            <a:endParaRPr lang="en-US" baseline="0" dirty="0" smtClean="0"/>
          </a:p>
          <a:p>
            <a:r>
              <a:rPr lang="en-US" baseline="0" dirty="0" smtClean="0"/>
              <a:t>Then we come to Socrates who posited that memory was a much more active, user driven process similar to an </a:t>
            </a:r>
            <a:r>
              <a:rPr lang="en-US" baseline="0" dirty="0" err="1" smtClean="0"/>
              <a:t>avary</a:t>
            </a:r>
            <a:r>
              <a:rPr lang="en-US" baseline="0" dirty="0" smtClean="0"/>
              <a:t> full of birds. When you come into the world it’s empty but as you acquire knowledge it fills up. His analogy also goes beyond storage and talks about retrieval as an active, error prone process whereby one must reach for a given bird, and might sometimes take the wrong one</a:t>
            </a:r>
          </a:p>
          <a:p>
            <a:r>
              <a:rPr lang="en-US" baseline="0" dirty="0" smtClean="0"/>
              <a:t>Possessing knowledge = storing birds in cage Having knowledge = recapturing birds and holding them in hand </a:t>
            </a:r>
            <a:endParaRPr lang="en-US" dirty="0"/>
          </a:p>
        </p:txBody>
      </p:sp>
      <p:sp>
        <p:nvSpPr>
          <p:cNvPr id="4" name="Slide Number Placeholder 3"/>
          <p:cNvSpPr>
            <a:spLocks noGrp="1"/>
          </p:cNvSpPr>
          <p:nvPr>
            <p:ph type="sldNum" sz="quarter" idx="10"/>
          </p:nvPr>
        </p:nvSpPr>
        <p:spPr/>
        <p:txBody>
          <a:bodyPr/>
          <a:lstStyle/>
          <a:p>
            <a:fld id="{C5D5D741-338B-473E-ABAD-DBA9ABF24E90}" type="slidenum">
              <a:rPr lang="en-US" smtClean="0"/>
              <a:pPr/>
              <a:t>5</a:t>
            </a:fld>
            <a:endParaRPr lang="en-US"/>
          </a:p>
        </p:txBody>
      </p:sp>
    </p:spTree>
    <p:extLst>
      <p:ext uri="{BB962C8B-B14F-4D97-AF65-F5344CB8AC3E}">
        <p14:creationId xmlns:p14="http://schemas.microsoft.com/office/powerpoint/2010/main" val="2047927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Your PC </a:t>
            </a:r>
            <a:r>
              <a:rPr lang="en-US" sz="1200" b="1" kern="1200" dirty="0" smtClean="0">
                <a:solidFill>
                  <a:schemeClr val="tx1"/>
                </a:solidFill>
                <a:latin typeface="+mn-lt"/>
                <a:ea typeface="+mn-ea"/>
                <a:cs typeface="+mn-cs"/>
              </a:rPr>
              <a:t>acquires (or receives)</a:t>
            </a:r>
            <a:r>
              <a:rPr lang="en-US" sz="1200" kern="1200" dirty="0" smtClean="0">
                <a:solidFill>
                  <a:schemeClr val="tx1"/>
                </a:solidFill>
                <a:latin typeface="+mn-lt"/>
                <a:ea typeface="+mn-ea"/>
                <a:cs typeface="+mn-cs"/>
              </a:rPr>
              <a:t> input from a keyboard or a mouse; </a:t>
            </a:r>
          </a:p>
          <a:p>
            <a:r>
              <a:rPr lang="en-US" sz="1200" kern="1200" dirty="0" smtClean="0">
                <a:solidFill>
                  <a:schemeClr val="tx1"/>
                </a:solidFill>
                <a:latin typeface="+mn-lt"/>
                <a:ea typeface="+mn-ea"/>
                <a:cs typeface="+mn-cs"/>
              </a:rPr>
              <a:t>it </a:t>
            </a:r>
            <a:r>
              <a:rPr lang="en-US" sz="1200" b="1" kern="1200" dirty="0" smtClean="0">
                <a:solidFill>
                  <a:schemeClr val="tx1"/>
                </a:solidFill>
                <a:latin typeface="+mn-lt"/>
                <a:ea typeface="+mn-ea"/>
                <a:cs typeface="+mn-cs"/>
              </a:rPr>
              <a:t>converts</a:t>
            </a:r>
            <a:r>
              <a:rPr lang="en-US" sz="1200" kern="1200" dirty="0" smtClean="0">
                <a:solidFill>
                  <a:schemeClr val="tx1"/>
                </a:solidFill>
                <a:latin typeface="+mn-lt"/>
                <a:ea typeface="+mn-ea"/>
                <a:cs typeface="+mn-cs"/>
              </a:rPr>
              <a:t> the symbols into a special numeric code;</a:t>
            </a:r>
          </a:p>
          <a:p>
            <a:r>
              <a:rPr lang="en-US" sz="1200" kern="1200" dirty="0" smtClean="0">
                <a:solidFill>
                  <a:schemeClr val="tx1"/>
                </a:solidFill>
                <a:latin typeface="+mn-lt"/>
                <a:ea typeface="+mn-ea"/>
                <a:cs typeface="+mn-cs"/>
              </a:rPr>
              <a:t> it </a:t>
            </a:r>
            <a:r>
              <a:rPr lang="en-US" sz="1200" b="1" kern="1200" dirty="0" smtClean="0">
                <a:solidFill>
                  <a:schemeClr val="tx1"/>
                </a:solidFill>
                <a:latin typeface="+mn-lt"/>
                <a:ea typeface="+mn-ea"/>
                <a:cs typeface="+mn-cs"/>
              </a:rPr>
              <a:t>saves</a:t>
            </a:r>
            <a:r>
              <a:rPr lang="en-US" sz="1200" kern="1200" dirty="0" smtClean="0">
                <a:solidFill>
                  <a:schemeClr val="tx1"/>
                </a:solidFill>
                <a:latin typeface="+mn-lt"/>
                <a:ea typeface="+mn-ea"/>
                <a:cs typeface="+mn-cs"/>
              </a:rPr>
              <a:t> the information on a hard drive, CD, or disk; </a:t>
            </a:r>
          </a:p>
          <a:p>
            <a:r>
              <a:rPr lang="en-US" sz="1200" kern="1200" dirty="0" smtClean="0">
                <a:solidFill>
                  <a:schemeClr val="tx1"/>
                </a:solidFill>
                <a:latin typeface="+mn-lt"/>
                <a:ea typeface="+mn-ea"/>
                <a:cs typeface="+mn-cs"/>
              </a:rPr>
              <a:t>it then </a:t>
            </a:r>
            <a:r>
              <a:rPr lang="en-US" sz="1200" b="1" kern="1200" dirty="0" smtClean="0">
                <a:solidFill>
                  <a:schemeClr val="tx1"/>
                </a:solidFill>
                <a:latin typeface="+mn-lt"/>
                <a:ea typeface="+mn-ea"/>
                <a:cs typeface="+mn-cs"/>
              </a:rPr>
              <a:t>retrieves</a:t>
            </a:r>
            <a:r>
              <a:rPr lang="en-US" sz="1200" kern="1200" dirty="0" smtClean="0">
                <a:solidFill>
                  <a:schemeClr val="tx1"/>
                </a:solidFill>
                <a:latin typeface="+mn-lt"/>
                <a:ea typeface="+mn-ea"/>
                <a:cs typeface="+mn-cs"/>
              </a:rPr>
              <a:t> the data from the disk to be displayed on a screen or sends it to a printer.  -If the computer crashes, if there’s not enough space on the disk, if the file was deleted, or if you enter the wrong retrieval command, the information becomes inaccessible, or ‘forgotten </a:t>
            </a:r>
          </a:p>
          <a:p>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6</a:t>
            </a:fld>
            <a:endParaRPr lang="en-US" dirty="0"/>
          </a:p>
        </p:txBody>
      </p:sp>
    </p:spTree>
    <p:extLst>
      <p:ext uri="{BB962C8B-B14F-4D97-AF65-F5344CB8AC3E}">
        <p14:creationId xmlns:p14="http://schemas.microsoft.com/office/powerpoint/2010/main" val="359364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41BAAD1-8EA0-491F-B5E2-59398488A931}" type="slidenum">
              <a:rPr lang="en-US" smtClean="0"/>
              <a:pPr/>
              <a:t>7</a:t>
            </a:fld>
            <a:endParaRPr lang="en-US" dirty="0"/>
          </a:p>
        </p:txBody>
      </p:sp>
    </p:spTree>
    <p:extLst>
      <p:ext uri="{BB962C8B-B14F-4D97-AF65-F5344CB8AC3E}">
        <p14:creationId xmlns:p14="http://schemas.microsoft.com/office/powerpoint/2010/main" val="164425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Sensory memory: stores all info acquired thru the  senses, what you see, hear, etc. takes a brief snapshot of it, lasting only 200-500 milliseconds</a:t>
            </a:r>
          </a:p>
          <a:p>
            <a:endParaRPr lang="en-US" dirty="0" smtClean="0"/>
          </a:p>
          <a:p>
            <a:r>
              <a:rPr lang="en-US" dirty="0" smtClean="0"/>
              <a:t>Sensory memory stores:</a:t>
            </a:r>
          </a:p>
          <a:p>
            <a:r>
              <a:rPr lang="en-US" dirty="0" smtClean="0"/>
              <a:t>Iconic – visual memory. 1-2 seconds</a:t>
            </a:r>
          </a:p>
          <a:p>
            <a:r>
              <a:rPr lang="en-US" dirty="0" smtClean="0"/>
              <a:t>Echoic – auditory</a:t>
            </a:r>
            <a:r>
              <a:rPr lang="en-US" baseline="0" dirty="0" smtClean="0"/>
              <a:t> memory. 4 seconds</a:t>
            </a:r>
          </a:p>
          <a:p>
            <a:r>
              <a:rPr lang="en-US" baseline="0" dirty="0" smtClean="0"/>
              <a:t>Haptic – touch/tactile memory. 5 seconds</a:t>
            </a:r>
          </a:p>
          <a:p>
            <a:r>
              <a:rPr lang="en-US" baseline="0" dirty="0" smtClean="0"/>
              <a:t>olfactory bulb – smell memory? No olfactory sensory memory stores?</a:t>
            </a:r>
          </a:p>
          <a:p>
            <a:endParaRPr lang="en-US" baseline="0"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Capacity of sensory memory is unlimited</a:t>
            </a:r>
          </a:p>
        </p:txBody>
      </p:sp>
      <p:sp>
        <p:nvSpPr>
          <p:cNvPr id="4" name="Slide Number Placeholder 3"/>
          <p:cNvSpPr>
            <a:spLocks noGrp="1"/>
          </p:cNvSpPr>
          <p:nvPr>
            <p:ph type="sldNum" sz="quarter" idx="10"/>
          </p:nvPr>
        </p:nvSpPr>
        <p:spPr/>
        <p:txBody>
          <a:bodyPr/>
          <a:lstStyle/>
          <a:p>
            <a:fld id="{D41BAAD1-8EA0-491F-B5E2-59398488A931}" type="slidenum">
              <a:rPr lang="en-US" smtClean="0"/>
              <a:pPr/>
              <a:t>8</a:t>
            </a:fld>
            <a:endParaRPr lang="en-US" dirty="0"/>
          </a:p>
        </p:txBody>
      </p:sp>
    </p:spTree>
    <p:extLst>
      <p:ext uri="{BB962C8B-B14F-4D97-AF65-F5344CB8AC3E}">
        <p14:creationId xmlns:p14="http://schemas.microsoft.com/office/powerpoint/2010/main" val="97868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Short term memory: sensations that you pay attention to are transferred to short term memory; holds 7 or so items of info for about 20 seconds </a:t>
            </a:r>
            <a:endParaRPr lang="en-US" dirty="0" smtClean="0"/>
          </a:p>
          <a:p>
            <a:endParaRPr lang="en-US" dirty="0" smtClean="0"/>
          </a:p>
          <a:p>
            <a:r>
              <a:rPr lang="en-US" dirty="0" smtClean="0"/>
              <a:t>7 - </a:t>
            </a:r>
            <a:r>
              <a:rPr lang="en-US" baseline="0" dirty="0" smtClean="0"/>
              <a:t>30 seconds</a:t>
            </a:r>
          </a:p>
          <a:p>
            <a:r>
              <a:rPr lang="en-US" baseline="0" dirty="0" smtClean="0"/>
              <a:t>Capacity of short term memory is extremely limited. People can store up to 7 +- 2 units of memory</a:t>
            </a:r>
          </a:p>
          <a:p>
            <a:endParaRPr lang="en-US" baseline="0" dirty="0" smtClean="0"/>
          </a:p>
          <a:p>
            <a:r>
              <a:rPr lang="en-US" baseline="0" dirty="0" smtClean="0"/>
              <a:t>subvocal articulation / maintenance rehearsal </a:t>
            </a:r>
            <a:endParaRPr lang="en-US" dirty="0"/>
          </a:p>
        </p:txBody>
      </p:sp>
      <p:sp>
        <p:nvSpPr>
          <p:cNvPr id="4" name="Slide Number Placeholder 3"/>
          <p:cNvSpPr>
            <a:spLocks noGrp="1"/>
          </p:cNvSpPr>
          <p:nvPr>
            <p:ph type="sldNum" sz="quarter" idx="10"/>
          </p:nvPr>
        </p:nvSpPr>
        <p:spPr/>
        <p:txBody>
          <a:bodyPr/>
          <a:lstStyle/>
          <a:p>
            <a:fld id="{D41BAAD1-8EA0-491F-B5E2-59398488A931}" type="slidenum">
              <a:rPr lang="en-US" smtClean="0"/>
              <a:pPr/>
              <a:t>9</a:t>
            </a:fld>
            <a:endParaRPr lang="en-US" dirty="0"/>
          </a:p>
        </p:txBody>
      </p:sp>
    </p:spTree>
    <p:extLst>
      <p:ext uri="{BB962C8B-B14F-4D97-AF65-F5344CB8AC3E}">
        <p14:creationId xmlns:p14="http://schemas.microsoft.com/office/powerpoint/2010/main" val="197327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05A597-AB41-4B24-9226-AE5BD448905C}"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DE864-FA77-4912-9739-E26478E6181B}"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05A597-AB41-4B24-9226-AE5BD448905C}"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05A597-AB41-4B24-9226-AE5BD448905C}"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973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05A597-AB41-4B24-9226-AE5BD448905C}"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05A597-AB41-4B24-9226-AE5BD448905C}"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DE864-FA77-4912-9739-E26478E6181B}"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05A597-AB41-4B24-9226-AE5BD448905C}"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05A597-AB41-4B24-9226-AE5BD448905C}" type="datetimeFigureOut">
              <a:rPr lang="en-US" smtClean="0"/>
              <a:t>11/1/2016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BDE864-FA77-4912-9739-E26478E6181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05A597-AB41-4B24-9226-AE5BD448905C}" type="datetimeFigureOut">
              <a:rPr lang="en-US" smtClean="0"/>
              <a:t>11/1/2016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5A597-AB41-4B24-9226-AE5BD448905C}" type="datetimeFigureOut">
              <a:rPr lang="en-US" smtClean="0"/>
              <a:t>11/1/2016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05A597-AB41-4B24-9226-AE5BD448905C}"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DE864-FA77-4912-9739-E26478E6181B}"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05A597-AB41-4B24-9226-AE5BD448905C}"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DE864-FA77-4912-9739-E26478E6181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E05A597-AB41-4B24-9226-AE5BD448905C}" type="datetimeFigureOut">
              <a:rPr lang="en-US" smtClean="0"/>
              <a:t>11/1/2016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7BDE864-FA77-4912-9739-E26478E6181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7mvx-mAUJL8"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T36I8Coiz6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chemeClr val="tx1"/>
                </a:solidFill>
              </a:rPr>
              <a:t>How we remember and why we forget</a:t>
            </a:r>
            <a:br>
              <a:rPr lang="en-US" dirty="0" smtClean="0">
                <a:solidFill>
                  <a:schemeClr val="tx1"/>
                </a:solidFill>
              </a:rPr>
            </a:br>
            <a:r>
              <a:rPr lang="en-US" dirty="0" smtClean="0">
                <a:solidFill>
                  <a:schemeClr val="tx1"/>
                </a:solidFill>
              </a:rPr>
              <a:t>(modules 24, 25, &amp; 26)</a:t>
            </a:r>
            <a:endParaRPr lang="en-US" dirty="0">
              <a:solidFill>
                <a:schemeClr val="tx1"/>
              </a:solidFill>
            </a:endParaRPr>
          </a:p>
        </p:txBody>
      </p:sp>
      <p:sp>
        <p:nvSpPr>
          <p:cNvPr id="3" name="Subtitle 2"/>
          <p:cNvSpPr>
            <a:spLocks noGrp="1"/>
          </p:cNvSpPr>
          <p:nvPr>
            <p:ph type="subTitle" idx="1"/>
          </p:nvPr>
        </p:nvSpPr>
        <p:spPr>
          <a:xfrm>
            <a:off x="1447800" y="3429000"/>
            <a:ext cx="6400800" cy="1752600"/>
          </a:xfrm>
        </p:spPr>
        <p:txBody>
          <a:bodyPr/>
          <a:lstStyle/>
          <a:p>
            <a:pPr algn="ctr"/>
            <a:r>
              <a:rPr lang="en-US" dirty="0" smtClean="0">
                <a:solidFill>
                  <a:schemeClr val="tx1"/>
                </a:solidFill>
              </a:rPr>
              <a:t>Prof: Dr. Doe </a:t>
            </a:r>
            <a:r>
              <a:rPr lang="en-US" dirty="0" err="1" smtClean="0">
                <a:solidFill>
                  <a:schemeClr val="tx1"/>
                </a:solidFill>
              </a:rPr>
              <a:t>Buchli</a:t>
            </a:r>
            <a:r>
              <a:rPr lang="en-US" dirty="0" smtClean="0">
                <a:solidFill>
                  <a:schemeClr val="tx1"/>
                </a:solidFill>
              </a:rPr>
              <a:t>, PhD</a:t>
            </a:r>
          </a:p>
          <a:p>
            <a:pPr algn="ctr"/>
            <a:r>
              <a:rPr lang="en-US" dirty="0" smtClean="0">
                <a:solidFill>
                  <a:schemeClr val="tx1"/>
                </a:solidFill>
              </a:rPr>
              <a:t>Introductory Psychology</a:t>
            </a:r>
          </a:p>
          <a:p>
            <a:pPr algn="ctr"/>
            <a:r>
              <a:rPr lang="en-US" dirty="0" smtClean="0">
                <a:solidFill>
                  <a:schemeClr val="tx1"/>
                </a:solidFill>
              </a:rPr>
              <a:t>Fall 2016</a:t>
            </a:r>
            <a:endParaRPr lang="en-US" dirty="0">
              <a:solidFill>
                <a:schemeClr val="tx1"/>
              </a:solidFill>
            </a:endParaRPr>
          </a:p>
        </p:txBody>
      </p:sp>
    </p:spTree>
    <p:extLst>
      <p:ext uri="{BB962C8B-B14F-4D97-AF65-F5344CB8AC3E}">
        <p14:creationId xmlns:p14="http://schemas.microsoft.com/office/powerpoint/2010/main" val="30156449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381000"/>
            <a:ext cx="9144000" cy="1143000"/>
          </a:xfrm>
        </p:spPr>
        <p:txBody>
          <a:bodyPr>
            <a:normAutofit fontScale="90000"/>
          </a:bodyPr>
          <a:lstStyle/>
          <a:p>
            <a:r>
              <a:rPr lang="en-US" sz="3600" dirty="0">
                <a:solidFill>
                  <a:schemeClr val="tx1"/>
                </a:solidFill>
              </a:rPr>
              <a:t>Information-Processing Model of </a:t>
            </a:r>
            <a:r>
              <a:rPr lang="en-US" sz="3600" dirty="0" smtClean="0">
                <a:solidFill>
                  <a:schemeClr val="tx1"/>
                </a:solidFill>
              </a:rPr>
              <a:t>Memory</a:t>
            </a:r>
            <a:br>
              <a:rPr lang="en-US" sz="3600" dirty="0" smtClean="0">
                <a:solidFill>
                  <a:schemeClr val="tx1"/>
                </a:solidFill>
              </a:rPr>
            </a:br>
            <a:endParaRPr lang="en-US" sz="3600" dirty="0">
              <a:solidFill>
                <a:schemeClr val="tx1"/>
              </a:solidFill>
            </a:endParaRPr>
          </a:p>
        </p:txBody>
      </p:sp>
      <p:sp>
        <p:nvSpPr>
          <p:cNvPr id="6" name="AutoShape 7"/>
          <p:cNvSpPr>
            <a:spLocks noChangeArrowheads="1"/>
          </p:cNvSpPr>
          <p:nvPr/>
        </p:nvSpPr>
        <p:spPr bwMode="auto">
          <a:xfrm>
            <a:off x="4876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solidFill>
                  <a:schemeClr val="bg1"/>
                </a:solidFill>
              </a:rPr>
              <a:t>Short-term</a:t>
            </a:r>
          </a:p>
          <a:p>
            <a:pPr algn="ctr"/>
            <a:r>
              <a:rPr lang="en-US" sz="2200" dirty="0">
                <a:solidFill>
                  <a:schemeClr val="bg1"/>
                </a:solidFill>
              </a:rPr>
              <a:t>memory</a:t>
            </a:r>
          </a:p>
        </p:txBody>
      </p:sp>
      <p:sp>
        <p:nvSpPr>
          <p:cNvPr id="7" name="AutoShape 11"/>
          <p:cNvSpPr>
            <a:spLocks noChangeArrowheads="1"/>
          </p:cNvSpPr>
          <p:nvPr/>
        </p:nvSpPr>
        <p:spPr bwMode="auto">
          <a:xfrm>
            <a:off x="76200" y="3810000"/>
            <a:ext cx="1295400" cy="1295400"/>
          </a:xfrm>
          <a:prstGeom prst="diamond">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smtClean="0">
                <a:solidFill>
                  <a:schemeClr val="bg1"/>
                </a:solidFill>
              </a:rPr>
              <a:t>Stimulus</a:t>
            </a:r>
            <a:endParaRPr lang="en-US" sz="2200" dirty="0">
              <a:solidFill>
                <a:schemeClr val="bg1"/>
              </a:solidFill>
            </a:endParaRPr>
          </a:p>
        </p:txBody>
      </p:sp>
      <p:sp>
        <p:nvSpPr>
          <p:cNvPr id="8" name="AutoShape 12"/>
          <p:cNvSpPr>
            <a:spLocks noChangeArrowheads="1"/>
          </p:cNvSpPr>
          <p:nvPr/>
        </p:nvSpPr>
        <p:spPr bwMode="auto">
          <a:xfrm>
            <a:off x="2209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solidFill>
                  <a:schemeClr val="bg1"/>
                </a:solidFill>
              </a:rPr>
              <a:t>Sensory</a:t>
            </a:r>
          </a:p>
          <a:p>
            <a:pPr algn="ctr"/>
            <a:r>
              <a:rPr lang="en-US" sz="2200" dirty="0">
                <a:solidFill>
                  <a:schemeClr val="bg1"/>
                </a:solidFill>
              </a:rPr>
              <a:t>memory</a:t>
            </a:r>
          </a:p>
        </p:txBody>
      </p:sp>
      <p:sp>
        <p:nvSpPr>
          <p:cNvPr id="9" name="AutoShape 13"/>
          <p:cNvSpPr>
            <a:spLocks noChangeArrowheads="1"/>
          </p:cNvSpPr>
          <p:nvPr/>
        </p:nvSpPr>
        <p:spPr bwMode="auto">
          <a:xfrm>
            <a:off x="7391400" y="3733800"/>
            <a:ext cx="1371600" cy="1219200"/>
          </a:xfrm>
          <a:prstGeom prst="flowChartProcess">
            <a:avLst/>
          </a:prstGeom>
          <a:noFill/>
          <a:ln w="28575">
            <a:solidFill>
              <a:srgbClr val="FF0000"/>
            </a:solidFill>
            <a:miter lim="800000"/>
            <a:headEnd type="none" w="sm" len="sm"/>
            <a:tailEnd type="none" w="sm" len="sm"/>
          </a:ln>
          <a:effectLst/>
        </p:spPr>
        <p:txBody>
          <a:bodyPr wrap="none" anchor="ctr"/>
          <a:lstStyle/>
          <a:p>
            <a:pPr algn="ctr"/>
            <a:r>
              <a:rPr lang="en-US" sz="2200" dirty="0">
                <a:solidFill>
                  <a:srgbClr val="FF0000"/>
                </a:solidFill>
              </a:rPr>
              <a:t>Long-term</a:t>
            </a:r>
          </a:p>
          <a:p>
            <a:pPr algn="ctr"/>
            <a:r>
              <a:rPr lang="en-US" sz="2200" dirty="0">
                <a:solidFill>
                  <a:srgbClr val="FF0000"/>
                </a:solidFill>
              </a:rPr>
              <a:t>memory</a:t>
            </a:r>
          </a:p>
        </p:txBody>
      </p:sp>
      <p:sp>
        <p:nvSpPr>
          <p:cNvPr id="10" name="Line 14"/>
          <p:cNvSpPr>
            <a:spLocks noChangeShapeType="1"/>
          </p:cNvSpPr>
          <p:nvPr/>
        </p:nvSpPr>
        <p:spPr bwMode="auto">
          <a:xfrm>
            <a:off x="1371600" y="4495800"/>
            <a:ext cx="8382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1" name="Line 16"/>
          <p:cNvSpPr>
            <a:spLocks noChangeShapeType="1"/>
          </p:cNvSpPr>
          <p:nvPr/>
        </p:nvSpPr>
        <p:spPr bwMode="auto">
          <a:xfrm>
            <a:off x="63246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2" name="Line 17"/>
          <p:cNvSpPr>
            <a:spLocks noChangeShapeType="1"/>
          </p:cNvSpPr>
          <p:nvPr/>
        </p:nvSpPr>
        <p:spPr bwMode="auto">
          <a:xfrm>
            <a:off x="35814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3" name="Text Box 18"/>
          <p:cNvSpPr txBox="1">
            <a:spLocks noChangeArrowheads="1"/>
          </p:cNvSpPr>
          <p:nvPr/>
        </p:nvSpPr>
        <p:spPr bwMode="auto">
          <a:xfrm>
            <a:off x="3657600" y="3810000"/>
            <a:ext cx="14478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Attention</a:t>
            </a:r>
            <a:endParaRPr lang="en-US" sz="2000" dirty="0"/>
          </a:p>
        </p:txBody>
      </p:sp>
      <p:sp>
        <p:nvSpPr>
          <p:cNvPr id="14" name="Text Box 19"/>
          <p:cNvSpPr txBox="1">
            <a:spLocks noChangeArrowheads="1"/>
          </p:cNvSpPr>
          <p:nvPr/>
        </p:nvSpPr>
        <p:spPr bwMode="auto">
          <a:xfrm>
            <a:off x="6248400" y="3886201"/>
            <a:ext cx="1295400" cy="400110"/>
          </a:xfrm>
          <a:prstGeom prst="rect">
            <a:avLst/>
          </a:prstGeom>
          <a:noFill/>
          <a:ln w="12700">
            <a:noFill/>
            <a:miter lim="800000"/>
            <a:headEnd type="none" w="sm" len="sm"/>
            <a:tailEnd type="none" w="sm" len="sm"/>
          </a:ln>
          <a:effectLst/>
        </p:spPr>
        <p:txBody>
          <a:bodyPr>
            <a:spAutoFit/>
          </a:bodyPr>
          <a:lstStyle/>
          <a:p>
            <a:pPr>
              <a:spcBef>
                <a:spcPct val="50000"/>
              </a:spcBef>
            </a:pPr>
            <a:r>
              <a:rPr lang="en-US" sz="2000" dirty="0"/>
              <a:t>Encoding</a:t>
            </a:r>
          </a:p>
        </p:txBody>
      </p:sp>
      <p:sp>
        <p:nvSpPr>
          <p:cNvPr id="15" name="Line 20"/>
          <p:cNvSpPr>
            <a:spLocks noChangeShapeType="1"/>
          </p:cNvSpPr>
          <p:nvPr/>
        </p:nvSpPr>
        <p:spPr bwMode="auto">
          <a:xfrm flipV="1">
            <a:off x="8382000" y="3124200"/>
            <a:ext cx="0" cy="68580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6" name="Line 21"/>
          <p:cNvSpPr>
            <a:spLocks noChangeShapeType="1"/>
          </p:cNvSpPr>
          <p:nvPr/>
        </p:nvSpPr>
        <p:spPr bwMode="auto">
          <a:xfrm flipH="1">
            <a:off x="5791200" y="3124200"/>
            <a:ext cx="2590800" cy="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7" name="Line 22"/>
          <p:cNvSpPr>
            <a:spLocks noChangeShapeType="1"/>
          </p:cNvSpPr>
          <p:nvPr/>
        </p:nvSpPr>
        <p:spPr bwMode="auto">
          <a:xfrm>
            <a:off x="5791200" y="3124200"/>
            <a:ext cx="0" cy="609600"/>
          </a:xfrm>
          <a:prstGeom prst="line">
            <a:avLst/>
          </a:prstGeom>
          <a:noFill/>
          <a:ln w="50800">
            <a:solidFill>
              <a:schemeClr val="tx1"/>
            </a:solidFill>
            <a:miter lim="800000"/>
            <a:headEnd type="none" w="sm" len="sm"/>
            <a:tailEnd type="triangle" w="med" len="med"/>
          </a:ln>
          <a:effectLst/>
        </p:spPr>
        <p:txBody>
          <a:bodyPr wrap="none"/>
          <a:lstStyle/>
          <a:p>
            <a:endParaRPr lang="en-US" dirty="0"/>
          </a:p>
        </p:txBody>
      </p:sp>
      <p:sp>
        <p:nvSpPr>
          <p:cNvPr id="18" name="Text Box 23"/>
          <p:cNvSpPr txBox="1">
            <a:spLocks noChangeArrowheads="1"/>
          </p:cNvSpPr>
          <p:nvPr/>
        </p:nvSpPr>
        <p:spPr bwMode="auto">
          <a:xfrm>
            <a:off x="6324600" y="2590800"/>
            <a:ext cx="1828800" cy="369332"/>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Retrieval</a:t>
            </a:r>
          </a:p>
        </p:txBody>
      </p:sp>
      <p:sp>
        <p:nvSpPr>
          <p:cNvPr id="19" name="Line 24"/>
          <p:cNvSpPr>
            <a:spLocks noChangeShapeType="1"/>
          </p:cNvSpPr>
          <p:nvPr/>
        </p:nvSpPr>
        <p:spPr bwMode="auto">
          <a:xfrm>
            <a:off x="25908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0" name="Text Box 25"/>
          <p:cNvSpPr txBox="1">
            <a:spLocks noChangeArrowheads="1"/>
          </p:cNvSpPr>
          <p:nvPr/>
        </p:nvSpPr>
        <p:spPr bwMode="auto">
          <a:xfrm>
            <a:off x="30480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1" name="Line 26"/>
          <p:cNvSpPr>
            <a:spLocks noChangeShapeType="1"/>
          </p:cNvSpPr>
          <p:nvPr/>
        </p:nvSpPr>
        <p:spPr bwMode="auto">
          <a:xfrm>
            <a:off x="76962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3" name="Line 28"/>
          <p:cNvSpPr>
            <a:spLocks noChangeShapeType="1"/>
          </p:cNvSpPr>
          <p:nvPr/>
        </p:nvSpPr>
        <p:spPr bwMode="auto">
          <a:xfrm>
            <a:off x="51816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4" name="Text Box 29"/>
          <p:cNvSpPr txBox="1">
            <a:spLocks noChangeArrowheads="1"/>
          </p:cNvSpPr>
          <p:nvPr/>
        </p:nvSpPr>
        <p:spPr bwMode="auto">
          <a:xfrm>
            <a:off x="55626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5" name="Rectangle 24"/>
          <p:cNvSpPr/>
          <p:nvPr/>
        </p:nvSpPr>
        <p:spPr>
          <a:xfrm>
            <a:off x="7891734" y="5029200"/>
            <a:ext cx="1211101" cy="369332"/>
          </a:xfrm>
          <a:prstGeom prst="rect">
            <a:avLst/>
          </a:prstGeom>
        </p:spPr>
        <p:txBody>
          <a:bodyPr wrap="none">
            <a:spAutoFit/>
          </a:bodyPr>
          <a:lstStyle/>
          <a:p>
            <a:pPr>
              <a:spcBef>
                <a:spcPct val="50000"/>
              </a:spcBef>
            </a:pPr>
            <a:r>
              <a:rPr lang="en-US" dirty="0" smtClean="0"/>
              <a:t>Forgetting</a:t>
            </a:r>
            <a:endParaRPr lang="en-US" dirty="0"/>
          </a:p>
        </p:txBody>
      </p:sp>
    </p:spTree>
    <p:extLst>
      <p:ext uri="{BB962C8B-B14F-4D97-AF65-F5344CB8AC3E}">
        <p14:creationId xmlns:p14="http://schemas.microsoft.com/office/powerpoint/2010/main" val="2571918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noChangeArrowheads="1"/>
          </p:cNvSpPr>
          <p:nvPr>
            <p:ph type="body" idx="1"/>
          </p:nvPr>
        </p:nvSpPr>
        <p:spPr>
          <a:xfrm>
            <a:off x="685800" y="609600"/>
            <a:ext cx="9144000" cy="5638800"/>
          </a:xfrm>
        </p:spPr>
        <p:txBody>
          <a:bodyPr/>
          <a:lstStyle/>
          <a:p>
            <a:pPr eaLnBrk="1" hangingPunct="1"/>
            <a:r>
              <a:rPr lang="en-US" b="1" dirty="0">
                <a:latin typeface="Arial" charset="0"/>
              </a:rPr>
              <a:t>Long term memory</a:t>
            </a:r>
            <a:endParaRPr lang="en-US" dirty="0">
              <a:latin typeface="Arial" charset="0"/>
            </a:endParaRPr>
          </a:p>
          <a:p>
            <a:pPr lvl="1" eaLnBrk="1" hangingPunct="1"/>
            <a:r>
              <a:rPr lang="en-US" dirty="0">
                <a:latin typeface="Arial" charset="0"/>
              </a:rPr>
              <a:t>Events in your </a:t>
            </a:r>
            <a:r>
              <a:rPr lang="en-US" dirty="0" smtClean="0">
                <a:latin typeface="Arial" charset="0"/>
              </a:rPr>
              <a:t>life == episodic memory</a:t>
            </a:r>
            <a:endParaRPr lang="en-US" dirty="0">
              <a:latin typeface="Arial" charset="0"/>
            </a:endParaRPr>
          </a:p>
          <a:p>
            <a:pPr lvl="1" eaLnBrk="1" hangingPunct="1"/>
            <a:r>
              <a:rPr lang="en-US" dirty="0">
                <a:latin typeface="Arial" charset="0"/>
              </a:rPr>
              <a:t>Facts about the </a:t>
            </a:r>
            <a:r>
              <a:rPr lang="en-US" dirty="0" smtClean="0">
                <a:latin typeface="Arial" charset="0"/>
              </a:rPr>
              <a:t>world == semantic memory</a:t>
            </a:r>
            <a:endParaRPr lang="en-US" dirty="0">
              <a:latin typeface="Arial" charset="0"/>
            </a:endParaRPr>
          </a:p>
          <a:p>
            <a:pPr lvl="1" eaLnBrk="1" hangingPunct="1"/>
            <a:r>
              <a:rPr lang="en-US" dirty="0">
                <a:latin typeface="Arial" charset="0"/>
              </a:rPr>
              <a:t>Motor </a:t>
            </a:r>
            <a:r>
              <a:rPr lang="en-US" dirty="0" smtClean="0">
                <a:latin typeface="Arial" charset="0"/>
              </a:rPr>
              <a:t>skills == procedural memory</a:t>
            </a:r>
            <a:endParaRPr lang="en-US" dirty="0">
              <a:latin typeface="Arial" charset="0"/>
            </a:endParaRPr>
          </a:p>
          <a:p>
            <a:pPr lvl="1"/>
            <a:r>
              <a:rPr lang="en-US" i="1" dirty="0">
                <a:latin typeface="Arial" charset="0"/>
              </a:rPr>
              <a:t>Only a small amount of this knowledge </a:t>
            </a:r>
            <a:r>
              <a:rPr lang="en-US" i="1" dirty="0" smtClean="0">
                <a:latin typeface="Arial" charset="0"/>
              </a:rPr>
              <a:t>is </a:t>
            </a:r>
            <a:r>
              <a:rPr lang="en-US" sz="2000" i="1" dirty="0" smtClean="0">
                <a:latin typeface="Arial" charset="0"/>
              </a:rPr>
              <a:t>relevant </a:t>
            </a:r>
            <a:r>
              <a:rPr lang="en-US" sz="2000" i="1" dirty="0">
                <a:latin typeface="Arial" charset="0"/>
              </a:rPr>
              <a:t>at any </a:t>
            </a:r>
            <a:r>
              <a:rPr lang="en-US" sz="2000" i="1" dirty="0" smtClean="0">
                <a:latin typeface="Arial" charset="0"/>
              </a:rPr>
              <a:t>moment</a:t>
            </a:r>
          </a:p>
          <a:p>
            <a:pPr marL="0" indent="0" eaLnBrk="1" hangingPunct="1">
              <a:buNone/>
            </a:pPr>
            <a:endParaRPr lang="en-US" sz="2000" dirty="0">
              <a:latin typeface="Arial" charset="0"/>
            </a:endParaRPr>
          </a:p>
          <a:p>
            <a:pPr eaLnBrk="1" hangingPunct="1"/>
            <a:r>
              <a:rPr lang="en-US" b="1" dirty="0">
                <a:latin typeface="Arial" charset="0"/>
              </a:rPr>
              <a:t>Short term memory</a:t>
            </a:r>
            <a:endParaRPr lang="en-US" dirty="0">
              <a:latin typeface="Arial" charset="0"/>
            </a:endParaRPr>
          </a:p>
          <a:p>
            <a:pPr lvl="1" eaLnBrk="1" hangingPunct="1"/>
            <a:r>
              <a:rPr lang="en-US" dirty="0">
                <a:latin typeface="Arial" charset="0"/>
              </a:rPr>
              <a:t>Used to keep track of what is currently relevant</a:t>
            </a:r>
          </a:p>
          <a:p>
            <a:pPr lvl="2" eaLnBrk="1" hangingPunct="1"/>
            <a:r>
              <a:rPr lang="en-US" dirty="0">
                <a:latin typeface="Arial" charset="0"/>
              </a:rPr>
              <a:t>Limited capacity</a:t>
            </a:r>
          </a:p>
          <a:p>
            <a:pPr lvl="2" eaLnBrk="1" hangingPunct="1"/>
            <a:r>
              <a:rPr lang="en-US" dirty="0">
                <a:latin typeface="Arial" charset="0"/>
              </a:rPr>
              <a:t>Short duration</a:t>
            </a:r>
          </a:p>
        </p:txBody>
      </p:sp>
    </p:spTree>
    <p:extLst>
      <p:ext uri="{BB962C8B-B14F-4D97-AF65-F5344CB8AC3E}">
        <p14:creationId xmlns:p14="http://schemas.microsoft.com/office/powerpoint/2010/main" val="2669947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486400"/>
          </a:xfrm>
        </p:spPr>
        <p:txBody>
          <a:bodyPr/>
          <a:lstStyle/>
          <a:p>
            <a:pPr eaLnBrk="1" hangingPunct="1">
              <a:buFont typeface="Wingdings" charset="0"/>
              <a:buChar char="§"/>
            </a:pPr>
            <a:r>
              <a:rPr lang="en-US" sz="2800" dirty="0">
                <a:latin typeface="Calibri" charset="0"/>
                <a:ea typeface="ＭＳ Ｐゴシック" charset="0"/>
                <a:cs typeface="ＭＳ Ｐゴシック" charset="0"/>
              </a:rPr>
              <a:t>Why are credit card numbers broken into groups of four digits? Four </a:t>
            </a:r>
            <a:r>
              <a:rPr lang="ja-JP" altLang="en-US" sz="2800" dirty="0">
                <a:latin typeface="Calibri" charset="0"/>
                <a:ea typeface="ＭＳ Ｐゴシック" charset="0"/>
                <a:cs typeface="ＭＳ Ｐゴシック" charset="0"/>
              </a:rPr>
              <a:t>“</a:t>
            </a:r>
            <a:r>
              <a:rPr lang="en-US" sz="2800" dirty="0">
                <a:latin typeface="Calibri" charset="0"/>
                <a:ea typeface="ＭＳ Ｐゴシック" charset="0"/>
                <a:cs typeface="ＭＳ Ｐゴシック" charset="0"/>
              </a:rPr>
              <a:t>chunks</a:t>
            </a:r>
            <a:r>
              <a:rPr lang="ja-JP" altLang="en-US" sz="2800" dirty="0">
                <a:latin typeface="Calibri" charset="0"/>
                <a:ea typeface="ＭＳ Ｐゴシック" charset="0"/>
                <a:cs typeface="ＭＳ Ｐゴシック" charset="0"/>
              </a:rPr>
              <a:t>”</a:t>
            </a:r>
            <a:r>
              <a:rPr lang="en-US" sz="2800" dirty="0">
                <a:latin typeface="Calibri" charset="0"/>
                <a:ea typeface="ＭＳ Ｐゴシック" charset="0"/>
                <a:cs typeface="ＭＳ Ｐゴシック" charset="0"/>
              </a:rPr>
              <a:t> are easier to encode (memorize) and recall than 16 individual digits.</a:t>
            </a:r>
          </a:p>
          <a:p>
            <a:pPr eaLnBrk="1" hangingPunct="1">
              <a:buFont typeface="Arial" charset="0"/>
              <a:buNone/>
            </a:pPr>
            <a:r>
              <a:rPr lang="en-US" sz="2800" dirty="0">
                <a:solidFill>
                  <a:schemeClr val="accent1"/>
                </a:solidFill>
                <a:latin typeface="Calibri" charset="0"/>
                <a:ea typeface="ＭＳ Ｐゴシック" charset="0"/>
                <a:cs typeface="ＭＳ Ｐゴシック" charset="0"/>
                <a:sym typeface="Wingdings" charset="0"/>
              </a:rPr>
              <a:t> </a:t>
            </a:r>
            <a:r>
              <a:rPr lang="en-US" sz="2800" dirty="0">
                <a:solidFill>
                  <a:schemeClr val="accent1"/>
                </a:solidFill>
                <a:latin typeface="Calibri" charset="0"/>
                <a:ea typeface="ＭＳ Ｐゴシック" charset="0"/>
                <a:cs typeface="ＭＳ Ｐゴシック" charset="0"/>
              </a:rPr>
              <a:t>Memorize: ACPCVSSUVROFLNBAQ  XIDKKFCFBIANA </a:t>
            </a:r>
          </a:p>
          <a:p>
            <a:pPr eaLnBrk="1" hangingPunct="1">
              <a:buFont typeface="Wingdings" charset="0"/>
              <a:buChar char="§"/>
            </a:pPr>
            <a:r>
              <a:rPr lang="en-US" sz="2800" b="1" dirty="0">
                <a:latin typeface="Calibri" charset="0"/>
                <a:ea typeface="ＭＳ Ｐゴシック" charset="0"/>
                <a:cs typeface="ＭＳ Ｐゴシック" charset="0"/>
              </a:rPr>
              <a:t>Chunking</a:t>
            </a:r>
            <a:r>
              <a:rPr lang="en-US" sz="2800" b="1" dirty="0">
                <a:solidFill>
                  <a:srgbClr val="444EA2"/>
                </a:solidFill>
                <a:latin typeface="Calibri" charset="0"/>
                <a:ea typeface="ＭＳ Ｐゴシック" charset="0"/>
                <a:cs typeface="ＭＳ Ｐゴシック" charset="0"/>
              </a:rPr>
              <a:t>:</a:t>
            </a:r>
            <a:r>
              <a:rPr lang="en-US" sz="2800" dirty="0">
                <a:latin typeface="Calibri" charset="0"/>
                <a:ea typeface="ＭＳ Ｐゴシック" charset="0"/>
                <a:cs typeface="ＭＳ Ｐゴシック" charset="0"/>
              </a:rPr>
              <a:t> </a:t>
            </a:r>
            <a:r>
              <a:rPr lang="en-US" sz="2800" i="1" dirty="0">
                <a:latin typeface="Calibri" charset="0"/>
                <a:ea typeface="ＭＳ Ｐゴシック" charset="0"/>
                <a:cs typeface="ＭＳ Ｐゴシック" charset="0"/>
              </a:rPr>
              <a:t>organizing data into manageable units </a:t>
            </a:r>
          </a:p>
          <a:p>
            <a:pPr eaLnBrk="1" hangingPunct="1">
              <a:buFont typeface="Arial" charset="0"/>
              <a:buNone/>
            </a:pPr>
            <a:r>
              <a:rPr lang="en-US" sz="2800" dirty="0">
                <a:latin typeface="Calibri" charset="0"/>
                <a:ea typeface="ＭＳ Ｐゴシック" charset="0"/>
                <a:cs typeface="ＭＳ Ｐゴシック" charset="0"/>
              </a:rPr>
              <a:t>   </a:t>
            </a:r>
            <a:r>
              <a:rPr lang="en-US" sz="2800" dirty="0">
                <a:solidFill>
                  <a:schemeClr val="accent1"/>
                </a:solidFill>
                <a:latin typeface="Calibri" charset="0"/>
                <a:ea typeface="ＭＳ Ｐゴシック" charset="0"/>
                <a:cs typeface="ＭＳ Ｐゴシック" charset="0"/>
              </a:rPr>
              <a:t>XID KKF CFB IAN AAC PCV S SU VRO FNB AQ</a:t>
            </a:r>
          </a:p>
          <a:p>
            <a:pPr eaLnBrk="1" hangingPunct="1"/>
            <a:r>
              <a:rPr lang="en-US" sz="2800" b="1" dirty="0">
                <a:latin typeface="Calibri" charset="0"/>
                <a:ea typeface="ＭＳ Ｐゴシック" charset="0"/>
                <a:cs typeface="ＭＳ Ｐゴシック" charset="0"/>
              </a:rPr>
              <a:t>Chunking </a:t>
            </a:r>
            <a:r>
              <a:rPr lang="en-US" sz="2800" dirty="0">
                <a:latin typeface="Calibri" charset="0"/>
                <a:ea typeface="ＭＳ Ｐゴシック" charset="0"/>
                <a:cs typeface="ＭＳ Ｐゴシック" charset="0"/>
              </a:rPr>
              <a:t>works even better if we can assemble information into </a:t>
            </a:r>
            <a:r>
              <a:rPr lang="en-US" sz="2800" u="sng" dirty="0">
                <a:latin typeface="Calibri" charset="0"/>
                <a:ea typeface="ＭＳ Ｐゴシック" charset="0"/>
                <a:cs typeface="ＭＳ Ｐゴシック" charset="0"/>
              </a:rPr>
              <a:t>meaningful</a:t>
            </a:r>
            <a:r>
              <a:rPr lang="en-US" sz="2800" dirty="0">
                <a:latin typeface="Calibri" charset="0"/>
                <a:ea typeface="ＭＳ Ｐゴシック" charset="0"/>
                <a:cs typeface="ＭＳ Ｐゴシック" charset="0"/>
              </a:rPr>
              <a:t> groups:</a:t>
            </a:r>
          </a:p>
          <a:p>
            <a:pPr eaLnBrk="1" hangingPunct="1">
              <a:buFont typeface="Arial" charset="0"/>
              <a:buNone/>
            </a:pPr>
            <a:r>
              <a:rPr lang="en-US" sz="2800" dirty="0">
                <a:solidFill>
                  <a:srgbClr val="3AA082"/>
                </a:solidFill>
                <a:latin typeface="Calibri" charset="0"/>
                <a:ea typeface="ＭＳ Ｐゴシック" charset="0"/>
                <a:cs typeface="ＭＳ Ｐゴシック" charset="0"/>
              </a:rPr>
              <a:t>   </a:t>
            </a:r>
            <a:r>
              <a:rPr lang="en-US" sz="2800" dirty="0">
                <a:solidFill>
                  <a:schemeClr val="accent1"/>
                </a:solidFill>
                <a:latin typeface="Calibri" charset="0"/>
                <a:ea typeface="ＭＳ Ｐゴシック" charset="0"/>
                <a:cs typeface="ＭＳ Ｐゴシック" charset="0"/>
              </a:rPr>
              <a:t>X  IDK KFC FBI BA NAACP CVS SUV ROFL NBA Q</a:t>
            </a:r>
          </a:p>
          <a:p>
            <a:pPr eaLnBrk="1" hangingPunct="1">
              <a:buFont typeface="Arial" charset="0"/>
              <a:buNone/>
            </a:pPr>
            <a:endParaRPr lang="en-US" sz="2800" dirty="0">
              <a:latin typeface="Calibri" charset="0"/>
              <a:ea typeface="ＭＳ Ｐゴシック" charset="0"/>
              <a:cs typeface="ＭＳ Ｐゴシック" charset="0"/>
            </a:endParaRPr>
          </a:p>
        </p:txBody>
      </p:sp>
      <p:sp>
        <p:nvSpPr>
          <p:cNvPr id="6" name="Content Placeholder 2"/>
          <p:cNvSpPr txBox="1">
            <a:spLocks/>
          </p:cNvSpPr>
          <p:nvPr/>
        </p:nvSpPr>
        <p:spPr bwMode="auto">
          <a:xfrm>
            <a:off x="879475" y="5713413"/>
            <a:ext cx="7889875" cy="52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20000"/>
              </a:spcBef>
              <a:buFont typeface="Arial" charset="0"/>
              <a:buNone/>
            </a:pPr>
            <a:r>
              <a:rPr lang="en-US" sz="2800">
                <a:latin typeface="Calibri" charset="0"/>
              </a:rPr>
              <a:t>X  IDK KFC FBI BA NAACP CVS SUV ROFL NBA Q</a:t>
            </a:r>
          </a:p>
          <a:p>
            <a:pPr eaLnBrk="1" hangingPunct="1">
              <a:spcBef>
                <a:spcPct val="20000"/>
              </a:spcBef>
              <a:buFont typeface="Arial" charset="0"/>
              <a:buNone/>
            </a:pPr>
            <a:endParaRPr lang="en-US" sz="2800">
              <a:latin typeface="Calibri" charset="0"/>
            </a:endParaRPr>
          </a:p>
        </p:txBody>
      </p:sp>
    </p:spTree>
    <p:extLst>
      <p:ext uri="{BB962C8B-B14F-4D97-AF65-F5344CB8AC3E}">
        <p14:creationId xmlns:p14="http://schemas.microsoft.com/office/powerpoint/2010/main" val="447972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nodeType="afterGroup">
                            <p:stCondLst>
                              <p:cond delay="500"/>
                            </p:stCondLst>
                            <p:childTnLst>
                              <p:par>
                                <p:cTn id="14" presetID="1" presetClass="exit" presetSubtype="0" fill="hold" nodeType="afterEffect">
                                  <p:stCondLst>
                                    <p:cond delay="3500"/>
                                  </p:stCondLst>
                                  <p:childTnLst>
                                    <p:set>
                                      <p:cBhvr>
                                        <p:cTn id="15"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nodeType="afterGroup">
                            <p:stCondLst>
                              <p:cond delay="500"/>
                            </p:stCondLst>
                            <p:childTnLst>
                              <p:par>
                                <p:cTn id="27" presetID="1" presetClass="exit" presetSubtype="0" fill="hold" nodeType="afterEffect">
                                  <p:stCondLst>
                                    <p:cond delay="350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par>
                          <p:cTn id="39" fill="hold" nodeType="afterGroup">
                            <p:stCondLst>
                              <p:cond delay="500"/>
                            </p:stCondLst>
                            <p:childTnLst>
                              <p:par>
                                <p:cTn id="40" presetID="1" presetClass="exit" presetSubtype="0" fill="hold" nodeType="afterEffect">
                                  <p:stCondLst>
                                    <p:cond delay="3500"/>
                                  </p:stCondLst>
                                  <p:childTnLst>
                                    <p:set>
                                      <p:cBhvr>
                                        <p:cTn id="41"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7" presetClass="entr" presetSubtype="0" fill="hold" nodeType="clickEffect">
                                  <p:stCondLst>
                                    <p:cond delay="0"/>
                                  </p:stCondLst>
                                  <p:iterate type="lt">
                                    <p:tmPct val="50000"/>
                                  </p:iterate>
                                  <p:childTnLst>
                                    <p:set>
                                      <p:cBhvr>
                                        <p:cTn id="45"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46" dur="100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100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48" dur="1000"/>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dirty="0">
                <a:latin typeface="Arial" charset="0"/>
              </a:rPr>
              <a:t>A Memory Experiment</a:t>
            </a:r>
          </a:p>
        </p:txBody>
      </p:sp>
      <p:sp>
        <p:nvSpPr>
          <p:cNvPr id="75778" name="Rectangle 3"/>
          <p:cNvSpPr>
            <a:spLocks noGrp="1" noChangeArrowheads="1"/>
          </p:cNvSpPr>
          <p:nvPr>
            <p:ph type="body" sz="half" idx="1"/>
          </p:nvPr>
        </p:nvSpPr>
        <p:spPr>
          <a:xfrm>
            <a:off x="685800" y="1981200"/>
            <a:ext cx="7942263" cy="4114800"/>
          </a:xfrm>
        </p:spPr>
        <p:txBody>
          <a:bodyPr/>
          <a:lstStyle/>
          <a:p>
            <a:pPr eaLnBrk="1" hangingPunct="1"/>
            <a:r>
              <a:rPr lang="en-US">
                <a:latin typeface="Arial" charset="0"/>
              </a:rPr>
              <a:t>You will be presented with 20 words, one after the other.  Each word will be presented for 2 seconds.</a:t>
            </a:r>
          </a:p>
          <a:p>
            <a:pPr eaLnBrk="1" hangingPunct="1"/>
            <a:r>
              <a:rPr lang="en-US">
                <a:latin typeface="Arial" charset="0"/>
              </a:rPr>
              <a:t>Please try to remember the words for a later memory test.  After the last word, you will see the word </a:t>
            </a:r>
            <a:r>
              <a:rPr lang="ja-JP" altLang="en-US">
                <a:latin typeface="Arial" charset="0"/>
              </a:rPr>
              <a:t>“</a:t>
            </a:r>
            <a:r>
              <a:rPr lang="en-US" altLang="ja-JP">
                <a:latin typeface="Arial" charset="0"/>
              </a:rPr>
              <a:t>recall</a:t>
            </a:r>
            <a:r>
              <a:rPr lang="ja-JP" altLang="en-US">
                <a:latin typeface="Arial" charset="0"/>
              </a:rPr>
              <a:t>”</a:t>
            </a:r>
            <a:r>
              <a:rPr lang="en-US" altLang="ja-JP">
                <a:latin typeface="Arial" charset="0"/>
              </a:rPr>
              <a:t>, at which point you should write down as many words as you can remember, in any order.</a:t>
            </a:r>
          </a:p>
          <a:p>
            <a:pPr eaLnBrk="1" hangingPunct="1"/>
            <a:r>
              <a:rPr lang="en-US">
                <a:latin typeface="Arial" charset="0"/>
              </a:rPr>
              <a:t>Any questions?</a:t>
            </a:r>
          </a:p>
        </p:txBody>
      </p:sp>
    </p:spTree>
    <p:extLst>
      <p:ext uri="{BB962C8B-B14F-4D97-AF65-F5344CB8AC3E}">
        <p14:creationId xmlns:p14="http://schemas.microsoft.com/office/powerpoint/2010/main" val="767421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2"/>
          <p:cNvSpPr txBox="1">
            <a:spLocks noChangeArrowheads="1"/>
          </p:cNvSpPr>
          <p:nvPr/>
        </p:nvSpPr>
        <p:spPr bwMode="auto">
          <a:xfrm>
            <a:off x="742950" y="282575"/>
            <a:ext cx="8216900" cy="683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lg" len="me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2800">
                <a:latin typeface="Times New Roman" charset="0"/>
              </a:rPr>
              <a:t>dime				fork</a:t>
            </a:r>
          </a:p>
          <a:p>
            <a:pPr>
              <a:spcBef>
                <a:spcPct val="50000"/>
              </a:spcBef>
            </a:pPr>
            <a:r>
              <a:rPr lang="en-US" sz="2800">
                <a:latin typeface="Times New Roman" charset="0"/>
              </a:rPr>
              <a:t>bulb				lion</a:t>
            </a:r>
          </a:p>
          <a:p>
            <a:pPr>
              <a:spcBef>
                <a:spcPct val="50000"/>
              </a:spcBef>
            </a:pPr>
            <a:r>
              <a:rPr lang="en-US" sz="2800">
                <a:latin typeface="Times New Roman" charset="0"/>
              </a:rPr>
              <a:t>bowl				snake</a:t>
            </a:r>
          </a:p>
          <a:p>
            <a:pPr>
              <a:spcBef>
                <a:spcPct val="50000"/>
              </a:spcBef>
            </a:pPr>
            <a:r>
              <a:rPr lang="en-US" sz="2800">
                <a:latin typeface="Times New Roman" charset="0"/>
              </a:rPr>
              <a:t>cargo				grill</a:t>
            </a:r>
          </a:p>
          <a:p>
            <a:pPr>
              <a:spcBef>
                <a:spcPct val="50000"/>
              </a:spcBef>
            </a:pPr>
            <a:r>
              <a:rPr lang="en-US" sz="2800">
                <a:latin typeface="Times New Roman" charset="0"/>
              </a:rPr>
              <a:t>petal				lawn</a:t>
            </a:r>
          </a:p>
          <a:p>
            <a:pPr>
              <a:spcBef>
                <a:spcPct val="50000"/>
              </a:spcBef>
            </a:pPr>
            <a:r>
              <a:rPr lang="en-US" sz="2800">
                <a:latin typeface="Times New Roman" charset="0"/>
              </a:rPr>
              <a:t>smoke			plank</a:t>
            </a:r>
          </a:p>
          <a:p>
            <a:pPr>
              <a:spcBef>
                <a:spcPct val="50000"/>
              </a:spcBef>
            </a:pPr>
            <a:r>
              <a:rPr lang="en-US" sz="2800">
                <a:latin typeface="Times New Roman" charset="0"/>
              </a:rPr>
              <a:t>book				park</a:t>
            </a:r>
          </a:p>
          <a:p>
            <a:pPr>
              <a:spcBef>
                <a:spcPct val="50000"/>
              </a:spcBef>
            </a:pPr>
            <a:r>
              <a:rPr lang="en-US" sz="2800">
                <a:latin typeface="Times New Roman" charset="0"/>
              </a:rPr>
              <a:t>dwarf				uncle</a:t>
            </a:r>
          </a:p>
          <a:p>
            <a:pPr>
              <a:spcBef>
                <a:spcPct val="50000"/>
              </a:spcBef>
            </a:pPr>
            <a:r>
              <a:rPr lang="en-US" sz="2800">
                <a:latin typeface="Times New Roman" charset="0"/>
              </a:rPr>
              <a:t>seat				dance</a:t>
            </a:r>
          </a:p>
          <a:p>
            <a:pPr>
              <a:spcBef>
                <a:spcPct val="50000"/>
              </a:spcBef>
            </a:pPr>
            <a:r>
              <a:rPr lang="en-US" sz="2800">
                <a:latin typeface="Times New Roman" charset="0"/>
              </a:rPr>
              <a:t>rifle				nurse</a:t>
            </a:r>
          </a:p>
          <a:p>
            <a:pPr>
              <a:spcBef>
                <a:spcPct val="50000"/>
              </a:spcBef>
            </a:pPr>
            <a:endParaRPr lang="en-US">
              <a:latin typeface="Times New Roman" charset="0"/>
            </a:endParaRPr>
          </a:p>
        </p:txBody>
      </p:sp>
    </p:spTree>
    <p:extLst>
      <p:ext uri="{BB962C8B-B14F-4D97-AF65-F5344CB8AC3E}">
        <p14:creationId xmlns:p14="http://schemas.microsoft.com/office/powerpoint/2010/main" val="931487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ChangeArrowheads="1"/>
          </p:cNvSpPr>
          <p:nvPr/>
        </p:nvSpPr>
        <p:spPr bwMode="auto">
          <a:xfrm>
            <a:off x="4316413" y="4876800"/>
            <a:ext cx="1011237" cy="1682750"/>
          </a:xfrm>
          <a:prstGeom prst="rect">
            <a:avLst/>
          </a:prstGeom>
          <a:solidFill>
            <a:srgbClr val="66FF99"/>
          </a:solidFill>
          <a:ln w="12700" cap="sq">
            <a:solidFill>
              <a:schemeClr val="tx1"/>
            </a:solidFill>
            <a:miter lim="800000"/>
            <a:headEnd type="none" w="sm" len="sm"/>
            <a:tailEnd type="none" w="lg" len="med"/>
          </a:ln>
        </p:spPr>
        <p:txBody>
          <a:bodyPr wrap="none" anchor="ctr"/>
          <a:lstStyle/>
          <a:p>
            <a:endParaRPr lang="en-US"/>
          </a:p>
        </p:txBody>
      </p:sp>
      <p:sp>
        <p:nvSpPr>
          <p:cNvPr id="123906" name="Rectangle 3"/>
          <p:cNvSpPr>
            <a:spLocks noChangeArrowheads="1"/>
          </p:cNvSpPr>
          <p:nvPr/>
        </p:nvSpPr>
        <p:spPr bwMode="auto">
          <a:xfrm>
            <a:off x="633413" y="354013"/>
            <a:ext cx="987425" cy="1839912"/>
          </a:xfrm>
          <a:prstGeom prst="rect">
            <a:avLst/>
          </a:prstGeom>
          <a:solidFill>
            <a:schemeClr val="accent1"/>
          </a:solidFill>
          <a:ln w="12700" cap="sq">
            <a:solidFill>
              <a:schemeClr val="tx1"/>
            </a:solidFill>
            <a:miter lim="800000"/>
            <a:headEnd type="none" w="sm" len="sm"/>
            <a:tailEnd type="none" w="lg" len="med"/>
          </a:ln>
        </p:spPr>
        <p:txBody>
          <a:bodyPr wrap="none" anchor="ctr"/>
          <a:lstStyle/>
          <a:p>
            <a:endParaRPr lang="en-US"/>
          </a:p>
        </p:txBody>
      </p:sp>
      <p:sp>
        <p:nvSpPr>
          <p:cNvPr id="123907" name="Text Box 4"/>
          <p:cNvSpPr txBox="1">
            <a:spLocks noChangeArrowheads="1"/>
          </p:cNvSpPr>
          <p:nvPr/>
        </p:nvSpPr>
        <p:spPr bwMode="auto">
          <a:xfrm>
            <a:off x="742950" y="282575"/>
            <a:ext cx="8216900" cy="683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lg" len="me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2800" dirty="0">
                <a:latin typeface="Times New Roman" charset="0"/>
              </a:rPr>
              <a:t>dime				fork</a:t>
            </a:r>
          </a:p>
          <a:p>
            <a:pPr>
              <a:spcBef>
                <a:spcPct val="50000"/>
              </a:spcBef>
            </a:pPr>
            <a:r>
              <a:rPr lang="en-US" sz="2800" dirty="0">
                <a:latin typeface="Times New Roman" charset="0"/>
              </a:rPr>
              <a:t>bulb				lion</a:t>
            </a:r>
          </a:p>
          <a:p>
            <a:pPr>
              <a:spcBef>
                <a:spcPct val="50000"/>
              </a:spcBef>
            </a:pPr>
            <a:r>
              <a:rPr lang="en-US" sz="2800" dirty="0">
                <a:latin typeface="Times New Roman" charset="0"/>
              </a:rPr>
              <a:t>bowl				snake</a:t>
            </a:r>
          </a:p>
          <a:p>
            <a:pPr>
              <a:spcBef>
                <a:spcPct val="50000"/>
              </a:spcBef>
            </a:pPr>
            <a:r>
              <a:rPr lang="en-US" sz="2800" dirty="0">
                <a:latin typeface="Times New Roman" charset="0"/>
              </a:rPr>
              <a:t>cargo				grill</a:t>
            </a:r>
          </a:p>
          <a:p>
            <a:pPr>
              <a:spcBef>
                <a:spcPct val="50000"/>
              </a:spcBef>
            </a:pPr>
            <a:r>
              <a:rPr lang="en-US" sz="2800" dirty="0">
                <a:latin typeface="Times New Roman" charset="0"/>
              </a:rPr>
              <a:t>petal				lawn</a:t>
            </a:r>
          </a:p>
          <a:p>
            <a:pPr>
              <a:spcBef>
                <a:spcPct val="50000"/>
              </a:spcBef>
            </a:pPr>
            <a:r>
              <a:rPr lang="en-US" sz="2800" dirty="0">
                <a:latin typeface="Times New Roman" charset="0"/>
              </a:rPr>
              <a:t>smoke			plank</a:t>
            </a:r>
          </a:p>
          <a:p>
            <a:pPr>
              <a:spcBef>
                <a:spcPct val="50000"/>
              </a:spcBef>
            </a:pPr>
            <a:r>
              <a:rPr lang="en-US" sz="2800" dirty="0">
                <a:latin typeface="Times New Roman" charset="0"/>
              </a:rPr>
              <a:t>book				park</a:t>
            </a:r>
          </a:p>
          <a:p>
            <a:pPr>
              <a:spcBef>
                <a:spcPct val="50000"/>
              </a:spcBef>
            </a:pPr>
            <a:r>
              <a:rPr lang="en-US" sz="2800" dirty="0">
                <a:latin typeface="Times New Roman" charset="0"/>
              </a:rPr>
              <a:t>dwarf				uncle</a:t>
            </a:r>
          </a:p>
          <a:p>
            <a:pPr>
              <a:spcBef>
                <a:spcPct val="50000"/>
              </a:spcBef>
            </a:pPr>
            <a:r>
              <a:rPr lang="en-US" sz="2800" dirty="0">
                <a:latin typeface="Times New Roman" charset="0"/>
              </a:rPr>
              <a:t>seat				dance</a:t>
            </a:r>
          </a:p>
          <a:p>
            <a:pPr>
              <a:spcBef>
                <a:spcPct val="50000"/>
              </a:spcBef>
            </a:pPr>
            <a:r>
              <a:rPr lang="en-US" sz="2800" dirty="0">
                <a:latin typeface="Times New Roman" charset="0"/>
              </a:rPr>
              <a:t>rifle				nurse</a:t>
            </a:r>
          </a:p>
          <a:p>
            <a:pPr>
              <a:spcBef>
                <a:spcPct val="50000"/>
              </a:spcBef>
            </a:pPr>
            <a:endParaRPr lang="en-US" dirty="0">
              <a:latin typeface="Times New Roman" charset="0"/>
            </a:endParaRPr>
          </a:p>
        </p:txBody>
      </p:sp>
    </p:spTree>
    <p:extLst>
      <p:ext uri="{BB962C8B-B14F-4D97-AF65-F5344CB8AC3E}">
        <p14:creationId xmlns:p14="http://schemas.microsoft.com/office/powerpoint/2010/main" val="1567752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a:xfrm>
            <a:off x="304800" y="0"/>
            <a:ext cx="8686800" cy="1143000"/>
          </a:xfrm>
        </p:spPr>
        <p:txBody>
          <a:bodyPr/>
          <a:lstStyle/>
          <a:p>
            <a:pPr eaLnBrk="1" hangingPunct="1"/>
            <a:r>
              <a:rPr lang="en-US">
                <a:latin typeface="Arial" charset="0"/>
              </a:rPr>
              <a:t>Characteristics of Free Recall</a:t>
            </a:r>
          </a:p>
        </p:txBody>
      </p:sp>
      <p:sp>
        <p:nvSpPr>
          <p:cNvPr id="128002" name="Rectangle 3"/>
          <p:cNvSpPr>
            <a:spLocks noGrp="1" noChangeArrowheads="1"/>
          </p:cNvSpPr>
          <p:nvPr>
            <p:ph type="body" idx="1"/>
          </p:nvPr>
        </p:nvSpPr>
        <p:spPr>
          <a:xfrm>
            <a:off x="609600" y="914400"/>
            <a:ext cx="7772400" cy="1143000"/>
          </a:xfrm>
        </p:spPr>
        <p:txBody>
          <a:bodyPr/>
          <a:lstStyle/>
          <a:p>
            <a:pPr eaLnBrk="1" hangingPunct="1"/>
            <a:r>
              <a:rPr lang="en-US">
                <a:latin typeface="Arial" charset="0"/>
              </a:rPr>
              <a:t>Good recall for words at end of list</a:t>
            </a:r>
          </a:p>
          <a:p>
            <a:pPr lvl="1" eaLnBrk="1" hangingPunct="1"/>
            <a:r>
              <a:rPr lang="en-US">
                <a:latin typeface="Arial" charset="0"/>
              </a:rPr>
              <a:t>Based on short term memory</a:t>
            </a:r>
          </a:p>
        </p:txBody>
      </p:sp>
      <p:sp>
        <p:nvSpPr>
          <p:cNvPr id="128004" name="Rectangle 5"/>
          <p:cNvSpPr>
            <a:spLocks noChangeArrowheads="1"/>
          </p:cNvSpPr>
          <p:nvPr/>
        </p:nvSpPr>
        <p:spPr bwMode="auto">
          <a:xfrm>
            <a:off x="1955800" y="2108200"/>
            <a:ext cx="6529388" cy="4470400"/>
          </a:xfrm>
          <a:prstGeom prst="rect">
            <a:avLst/>
          </a:prstGeom>
          <a:solidFill>
            <a:srgbClr val="FFFFFF"/>
          </a:solidFill>
          <a:ln w="12700">
            <a:solidFill>
              <a:srgbClr val="000000"/>
            </a:solidFill>
            <a:miter lim="800000"/>
            <a:headEnd/>
            <a:tailEnd/>
          </a:ln>
        </p:spPr>
        <p:txBody>
          <a:bodyPr/>
          <a:lstStyle/>
          <a:p>
            <a:endParaRPr lang="en-US"/>
          </a:p>
        </p:txBody>
      </p:sp>
      <p:sp>
        <p:nvSpPr>
          <p:cNvPr id="128005" name="Rectangle 6"/>
          <p:cNvSpPr>
            <a:spLocks noChangeArrowheads="1"/>
          </p:cNvSpPr>
          <p:nvPr/>
        </p:nvSpPr>
        <p:spPr bwMode="auto">
          <a:xfrm>
            <a:off x="3136900" y="2324100"/>
            <a:ext cx="4929188" cy="3225800"/>
          </a:xfrm>
          <a:prstGeom prst="rect">
            <a:avLst/>
          </a:prstGeom>
          <a:solidFill>
            <a:srgbClr val="CCFFFF"/>
          </a:solidFill>
          <a:ln w="12700">
            <a:solidFill>
              <a:srgbClr val="808080"/>
            </a:solidFill>
            <a:miter lim="800000"/>
            <a:headEnd/>
            <a:tailEnd/>
          </a:ln>
        </p:spPr>
        <p:txBody>
          <a:bodyPr/>
          <a:lstStyle/>
          <a:p>
            <a:endParaRPr lang="en-US"/>
          </a:p>
        </p:txBody>
      </p:sp>
      <p:sp>
        <p:nvSpPr>
          <p:cNvPr id="128006" name="Line 7"/>
          <p:cNvSpPr>
            <a:spLocks noChangeShapeType="1"/>
          </p:cNvSpPr>
          <p:nvPr/>
        </p:nvSpPr>
        <p:spPr bwMode="auto">
          <a:xfrm>
            <a:off x="3136900" y="2324100"/>
            <a:ext cx="1588" cy="32258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07" name="Line 8"/>
          <p:cNvSpPr>
            <a:spLocks noChangeShapeType="1"/>
          </p:cNvSpPr>
          <p:nvPr/>
        </p:nvSpPr>
        <p:spPr bwMode="auto">
          <a:xfrm>
            <a:off x="3060700" y="55499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08" name="Line 9"/>
          <p:cNvSpPr>
            <a:spLocks noChangeShapeType="1"/>
          </p:cNvSpPr>
          <p:nvPr/>
        </p:nvSpPr>
        <p:spPr bwMode="auto">
          <a:xfrm>
            <a:off x="3060700" y="52324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09" name="Line 10"/>
          <p:cNvSpPr>
            <a:spLocks noChangeShapeType="1"/>
          </p:cNvSpPr>
          <p:nvPr/>
        </p:nvSpPr>
        <p:spPr bwMode="auto">
          <a:xfrm>
            <a:off x="3060700" y="49022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0" name="Line 11"/>
          <p:cNvSpPr>
            <a:spLocks noChangeShapeType="1"/>
          </p:cNvSpPr>
          <p:nvPr/>
        </p:nvSpPr>
        <p:spPr bwMode="auto">
          <a:xfrm>
            <a:off x="3060700" y="45847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1" name="Line 12"/>
          <p:cNvSpPr>
            <a:spLocks noChangeShapeType="1"/>
          </p:cNvSpPr>
          <p:nvPr/>
        </p:nvSpPr>
        <p:spPr bwMode="auto">
          <a:xfrm>
            <a:off x="3060700" y="42545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2" name="Line 13"/>
          <p:cNvSpPr>
            <a:spLocks noChangeShapeType="1"/>
          </p:cNvSpPr>
          <p:nvPr/>
        </p:nvSpPr>
        <p:spPr bwMode="auto">
          <a:xfrm>
            <a:off x="3060700" y="39370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3" name="Line 14"/>
          <p:cNvSpPr>
            <a:spLocks noChangeShapeType="1"/>
          </p:cNvSpPr>
          <p:nvPr/>
        </p:nvSpPr>
        <p:spPr bwMode="auto">
          <a:xfrm>
            <a:off x="3060700" y="36195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4" name="Line 15"/>
          <p:cNvSpPr>
            <a:spLocks noChangeShapeType="1"/>
          </p:cNvSpPr>
          <p:nvPr/>
        </p:nvSpPr>
        <p:spPr bwMode="auto">
          <a:xfrm>
            <a:off x="3060700" y="32893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5" name="Line 16"/>
          <p:cNvSpPr>
            <a:spLocks noChangeShapeType="1"/>
          </p:cNvSpPr>
          <p:nvPr/>
        </p:nvSpPr>
        <p:spPr bwMode="auto">
          <a:xfrm>
            <a:off x="3060700" y="29718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6" name="Line 17"/>
          <p:cNvSpPr>
            <a:spLocks noChangeShapeType="1"/>
          </p:cNvSpPr>
          <p:nvPr/>
        </p:nvSpPr>
        <p:spPr bwMode="auto">
          <a:xfrm>
            <a:off x="3060700" y="26416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7" name="Line 18"/>
          <p:cNvSpPr>
            <a:spLocks noChangeShapeType="1"/>
          </p:cNvSpPr>
          <p:nvPr/>
        </p:nvSpPr>
        <p:spPr bwMode="auto">
          <a:xfrm>
            <a:off x="3060700" y="23241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8" name="Line 19"/>
          <p:cNvSpPr>
            <a:spLocks noChangeShapeType="1"/>
          </p:cNvSpPr>
          <p:nvPr/>
        </p:nvSpPr>
        <p:spPr bwMode="auto">
          <a:xfrm>
            <a:off x="3136900" y="5549900"/>
            <a:ext cx="4929188"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19" name="Line 20"/>
          <p:cNvSpPr>
            <a:spLocks noChangeShapeType="1"/>
          </p:cNvSpPr>
          <p:nvPr/>
        </p:nvSpPr>
        <p:spPr bwMode="auto">
          <a:xfrm flipV="1">
            <a:off x="31369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0" name="Line 21"/>
          <p:cNvSpPr>
            <a:spLocks noChangeShapeType="1"/>
          </p:cNvSpPr>
          <p:nvPr/>
        </p:nvSpPr>
        <p:spPr bwMode="auto">
          <a:xfrm flipV="1">
            <a:off x="38354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1" name="Line 22"/>
          <p:cNvSpPr>
            <a:spLocks noChangeShapeType="1"/>
          </p:cNvSpPr>
          <p:nvPr/>
        </p:nvSpPr>
        <p:spPr bwMode="auto">
          <a:xfrm flipV="1">
            <a:off x="45466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2" name="Line 23"/>
          <p:cNvSpPr>
            <a:spLocks noChangeShapeType="1"/>
          </p:cNvSpPr>
          <p:nvPr/>
        </p:nvSpPr>
        <p:spPr bwMode="auto">
          <a:xfrm flipV="1">
            <a:off x="52466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3" name="Line 24"/>
          <p:cNvSpPr>
            <a:spLocks noChangeShapeType="1"/>
          </p:cNvSpPr>
          <p:nvPr/>
        </p:nvSpPr>
        <p:spPr bwMode="auto">
          <a:xfrm flipV="1">
            <a:off x="59578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4" name="Line 25"/>
          <p:cNvSpPr>
            <a:spLocks noChangeShapeType="1"/>
          </p:cNvSpPr>
          <p:nvPr/>
        </p:nvSpPr>
        <p:spPr bwMode="auto">
          <a:xfrm flipV="1">
            <a:off x="66563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5" name="Line 26"/>
          <p:cNvSpPr>
            <a:spLocks noChangeShapeType="1"/>
          </p:cNvSpPr>
          <p:nvPr/>
        </p:nvSpPr>
        <p:spPr bwMode="auto">
          <a:xfrm flipV="1">
            <a:off x="73675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6" name="Line 27"/>
          <p:cNvSpPr>
            <a:spLocks noChangeShapeType="1"/>
          </p:cNvSpPr>
          <p:nvPr/>
        </p:nvSpPr>
        <p:spPr bwMode="auto">
          <a:xfrm flipV="1">
            <a:off x="80660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8027" name="Rectangle 28"/>
          <p:cNvSpPr>
            <a:spLocks noChangeArrowheads="1"/>
          </p:cNvSpPr>
          <p:nvPr/>
        </p:nvSpPr>
        <p:spPr bwMode="auto">
          <a:xfrm>
            <a:off x="2800350" y="54165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a:t>
            </a:r>
            <a:endParaRPr lang="en-US" sz="2400">
              <a:latin typeface="Times" charset="0"/>
            </a:endParaRPr>
          </a:p>
        </p:txBody>
      </p:sp>
      <p:sp>
        <p:nvSpPr>
          <p:cNvPr id="128028" name="Rectangle 29"/>
          <p:cNvSpPr>
            <a:spLocks noChangeArrowheads="1"/>
          </p:cNvSpPr>
          <p:nvPr/>
        </p:nvSpPr>
        <p:spPr bwMode="auto">
          <a:xfrm>
            <a:off x="2584450" y="50990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0.1</a:t>
            </a:r>
            <a:endParaRPr lang="en-US" sz="2400">
              <a:latin typeface="Times" charset="0"/>
            </a:endParaRPr>
          </a:p>
        </p:txBody>
      </p:sp>
      <p:sp>
        <p:nvSpPr>
          <p:cNvPr id="128029" name="Rectangle 30"/>
          <p:cNvSpPr>
            <a:spLocks noChangeArrowheads="1"/>
          </p:cNvSpPr>
          <p:nvPr/>
        </p:nvSpPr>
        <p:spPr bwMode="auto">
          <a:xfrm>
            <a:off x="2584450" y="47688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0.2</a:t>
            </a:r>
            <a:endParaRPr lang="en-US" sz="2400">
              <a:latin typeface="Times" charset="0"/>
            </a:endParaRPr>
          </a:p>
        </p:txBody>
      </p:sp>
      <p:sp>
        <p:nvSpPr>
          <p:cNvPr id="128030" name="Rectangle 31"/>
          <p:cNvSpPr>
            <a:spLocks noChangeArrowheads="1"/>
          </p:cNvSpPr>
          <p:nvPr/>
        </p:nvSpPr>
        <p:spPr bwMode="auto">
          <a:xfrm>
            <a:off x="2584450" y="44513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0.3</a:t>
            </a:r>
            <a:endParaRPr lang="en-US" sz="2400">
              <a:latin typeface="Times" charset="0"/>
            </a:endParaRPr>
          </a:p>
        </p:txBody>
      </p:sp>
      <p:sp>
        <p:nvSpPr>
          <p:cNvPr id="128031" name="Rectangle 32"/>
          <p:cNvSpPr>
            <a:spLocks noChangeArrowheads="1"/>
          </p:cNvSpPr>
          <p:nvPr/>
        </p:nvSpPr>
        <p:spPr bwMode="auto">
          <a:xfrm>
            <a:off x="2584450" y="41211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0.4</a:t>
            </a:r>
            <a:endParaRPr lang="en-US" sz="2400">
              <a:latin typeface="Times" charset="0"/>
            </a:endParaRPr>
          </a:p>
        </p:txBody>
      </p:sp>
      <p:sp>
        <p:nvSpPr>
          <p:cNvPr id="128032" name="Rectangle 33"/>
          <p:cNvSpPr>
            <a:spLocks noChangeArrowheads="1"/>
          </p:cNvSpPr>
          <p:nvPr/>
        </p:nvSpPr>
        <p:spPr bwMode="auto">
          <a:xfrm>
            <a:off x="2584450" y="38036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0.5</a:t>
            </a:r>
            <a:endParaRPr lang="en-US" sz="2400">
              <a:latin typeface="Times" charset="0"/>
            </a:endParaRPr>
          </a:p>
        </p:txBody>
      </p:sp>
      <p:sp>
        <p:nvSpPr>
          <p:cNvPr id="128033" name="Rectangle 34"/>
          <p:cNvSpPr>
            <a:spLocks noChangeArrowheads="1"/>
          </p:cNvSpPr>
          <p:nvPr/>
        </p:nvSpPr>
        <p:spPr bwMode="auto">
          <a:xfrm>
            <a:off x="2584450" y="34861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0.6</a:t>
            </a:r>
            <a:endParaRPr lang="en-US" sz="2400">
              <a:latin typeface="Times" charset="0"/>
            </a:endParaRPr>
          </a:p>
        </p:txBody>
      </p:sp>
      <p:sp>
        <p:nvSpPr>
          <p:cNvPr id="128034" name="Rectangle 35"/>
          <p:cNvSpPr>
            <a:spLocks noChangeArrowheads="1"/>
          </p:cNvSpPr>
          <p:nvPr/>
        </p:nvSpPr>
        <p:spPr bwMode="auto">
          <a:xfrm>
            <a:off x="2584450" y="31559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0.7</a:t>
            </a:r>
            <a:endParaRPr lang="en-US" sz="2400">
              <a:latin typeface="Times" charset="0"/>
            </a:endParaRPr>
          </a:p>
        </p:txBody>
      </p:sp>
      <p:sp>
        <p:nvSpPr>
          <p:cNvPr id="128035" name="Rectangle 36"/>
          <p:cNvSpPr>
            <a:spLocks noChangeArrowheads="1"/>
          </p:cNvSpPr>
          <p:nvPr/>
        </p:nvSpPr>
        <p:spPr bwMode="auto">
          <a:xfrm>
            <a:off x="2584450" y="28384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0.8</a:t>
            </a:r>
            <a:endParaRPr lang="en-US" sz="2400">
              <a:latin typeface="Times" charset="0"/>
            </a:endParaRPr>
          </a:p>
        </p:txBody>
      </p:sp>
      <p:sp>
        <p:nvSpPr>
          <p:cNvPr id="128036" name="Rectangle 37"/>
          <p:cNvSpPr>
            <a:spLocks noChangeArrowheads="1"/>
          </p:cNvSpPr>
          <p:nvPr/>
        </p:nvSpPr>
        <p:spPr bwMode="auto">
          <a:xfrm>
            <a:off x="2584450" y="25082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0.9</a:t>
            </a:r>
            <a:endParaRPr lang="en-US" sz="2400">
              <a:latin typeface="Times" charset="0"/>
            </a:endParaRPr>
          </a:p>
        </p:txBody>
      </p:sp>
      <p:sp>
        <p:nvSpPr>
          <p:cNvPr id="128037" name="Rectangle 38"/>
          <p:cNvSpPr>
            <a:spLocks noChangeArrowheads="1"/>
          </p:cNvSpPr>
          <p:nvPr/>
        </p:nvSpPr>
        <p:spPr bwMode="auto">
          <a:xfrm>
            <a:off x="2800350" y="21907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1</a:t>
            </a:r>
            <a:endParaRPr lang="en-US" sz="2400">
              <a:latin typeface="Times" charset="0"/>
            </a:endParaRPr>
          </a:p>
        </p:txBody>
      </p:sp>
      <p:sp>
        <p:nvSpPr>
          <p:cNvPr id="128038" name="Rectangle 39"/>
          <p:cNvSpPr>
            <a:spLocks noChangeArrowheads="1"/>
          </p:cNvSpPr>
          <p:nvPr/>
        </p:nvSpPr>
        <p:spPr bwMode="auto">
          <a:xfrm>
            <a:off x="34226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1</a:t>
            </a:r>
            <a:endParaRPr lang="en-US" sz="2400">
              <a:latin typeface="Times" charset="0"/>
            </a:endParaRPr>
          </a:p>
        </p:txBody>
      </p:sp>
      <p:sp>
        <p:nvSpPr>
          <p:cNvPr id="128039" name="Rectangle 40"/>
          <p:cNvSpPr>
            <a:spLocks noChangeArrowheads="1"/>
          </p:cNvSpPr>
          <p:nvPr/>
        </p:nvSpPr>
        <p:spPr bwMode="auto">
          <a:xfrm>
            <a:off x="41211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2</a:t>
            </a:r>
            <a:endParaRPr lang="en-US" sz="2400">
              <a:latin typeface="Times" charset="0"/>
            </a:endParaRPr>
          </a:p>
        </p:txBody>
      </p:sp>
      <p:sp>
        <p:nvSpPr>
          <p:cNvPr id="128040" name="Rectangle 41"/>
          <p:cNvSpPr>
            <a:spLocks noChangeArrowheads="1"/>
          </p:cNvSpPr>
          <p:nvPr/>
        </p:nvSpPr>
        <p:spPr bwMode="auto">
          <a:xfrm>
            <a:off x="48323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3</a:t>
            </a:r>
            <a:endParaRPr lang="en-US" sz="2400">
              <a:latin typeface="Times" charset="0"/>
            </a:endParaRPr>
          </a:p>
        </p:txBody>
      </p:sp>
      <p:sp>
        <p:nvSpPr>
          <p:cNvPr id="128041" name="Rectangle 42"/>
          <p:cNvSpPr>
            <a:spLocks noChangeArrowheads="1"/>
          </p:cNvSpPr>
          <p:nvPr/>
        </p:nvSpPr>
        <p:spPr bwMode="auto">
          <a:xfrm>
            <a:off x="55308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4</a:t>
            </a:r>
            <a:endParaRPr lang="en-US" sz="2400">
              <a:latin typeface="Times" charset="0"/>
            </a:endParaRPr>
          </a:p>
        </p:txBody>
      </p:sp>
      <p:sp>
        <p:nvSpPr>
          <p:cNvPr id="128042" name="Rectangle 43"/>
          <p:cNvSpPr>
            <a:spLocks noChangeArrowheads="1"/>
          </p:cNvSpPr>
          <p:nvPr/>
        </p:nvSpPr>
        <p:spPr bwMode="auto">
          <a:xfrm>
            <a:off x="62293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5</a:t>
            </a:r>
            <a:endParaRPr lang="en-US" sz="2400">
              <a:latin typeface="Times" charset="0"/>
            </a:endParaRPr>
          </a:p>
        </p:txBody>
      </p:sp>
      <p:sp>
        <p:nvSpPr>
          <p:cNvPr id="128043" name="Rectangle 44"/>
          <p:cNvSpPr>
            <a:spLocks noChangeArrowheads="1"/>
          </p:cNvSpPr>
          <p:nvPr/>
        </p:nvSpPr>
        <p:spPr bwMode="auto">
          <a:xfrm>
            <a:off x="69405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6</a:t>
            </a:r>
            <a:endParaRPr lang="en-US" sz="2400">
              <a:latin typeface="Times" charset="0"/>
            </a:endParaRPr>
          </a:p>
        </p:txBody>
      </p:sp>
      <p:sp>
        <p:nvSpPr>
          <p:cNvPr id="128044" name="Rectangle 45"/>
          <p:cNvSpPr>
            <a:spLocks noChangeArrowheads="1"/>
          </p:cNvSpPr>
          <p:nvPr/>
        </p:nvSpPr>
        <p:spPr bwMode="auto">
          <a:xfrm>
            <a:off x="76390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7</a:t>
            </a:r>
            <a:endParaRPr lang="en-US" sz="2400">
              <a:latin typeface="Times" charset="0"/>
            </a:endParaRPr>
          </a:p>
        </p:txBody>
      </p:sp>
      <p:sp>
        <p:nvSpPr>
          <p:cNvPr id="128045" name="Rectangle 46"/>
          <p:cNvSpPr>
            <a:spLocks noChangeArrowheads="1"/>
          </p:cNvSpPr>
          <p:nvPr/>
        </p:nvSpPr>
        <p:spPr bwMode="auto">
          <a:xfrm>
            <a:off x="4845050" y="6203950"/>
            <a:ext cx="136683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a:solidFill>
                  <a:srgbClr val="000000"/>
                </a:solidFill>
                <a:latin typeface="Geneva" charset="0"/>
              </a:rPr>
              <a:t>Serial Position</a:t>
            </a:r>
            <a:endParaRPr lang="en-US" sz="2400">
              <a:latin typeface="Times" charset="0"/>
            </a:endParaRPr>
          </a:p>
        </p:txBody>
      </p:sp>
      <p:pic>
        <p:nvPicPr>
          <p:cNvPr id="128046"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2870200"/>
            <a:ext cx="25400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47" name="Rectangle 48"/>
          <p:cNvSpPr>
            <a:spLocks noChangeArrowheads="1"/>
          </p:cNvSpPr>
          <p:nvPr/>
        </p:nvSpPr>
        <p:spPr bwMode="auto">
          <a:xfrm>
            <a:off x="1955800" y="2108200"/>
            <a:ext cx="6529388" cy="4470400"/>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8048" name="Line 49"/>
          <p:cNvSpPr>
            <a:spLocks noChangeShapeType="1"/>
          </p:cNvSpPr>
          <p:nvPr/>
        </p:nvSpPr>
        <p:spPr bwMode="auto">
          <a:xfrm flipH="1">
            <a:off x="7696200" y="1828800"/>
            <a:ext cx="304800" cy="152400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5586" name="Text Box 50"/>
          <p:cNvSpPr txBox="1">
            <a:spLocks noChangeArrowheads="1"/>
          </p:cNvSpPr>
          <p:nvPr/>
        </p:nvSpPr>
        <p:spPr bwMode="auto">
          <a:xfrm>
            <a:off x="7391400" y="990600"/>
            <a:ext cx="1600200" cy="822325"/>
          </a:xfrm>
          <a:prstGeom prst="rect">
            <a:avLst/>
          </a:prstGeom>
          <a:solidFill>
            <a:srgbClr val="0DF17A"/>
          </a:solidFill>
          <a:ln>
            <a:noFill/>
          </a:ln>
          <a:effectLst>
            <a:outerShdw blurRad="63500" dist="107763" dir="2700000" algn="ctr" rotWithShape="0">
              <a:schemeClr val="bg2">
                <a:alpha val="74998"/>
              </a:schemeClr>
            </a:outerShdw>
          </a:effectLs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err="1" smtClean="0">
                <a:latin typeface="Times" charset="0"/>
                <a:cs typeface="+mn-cs"/>
              </a:rPr>
              <a:t>Recency</a:t>
            </a:r>
            <a:r>
              <a:rPr lang="en-US" sz="2400" dirty="0" smtClean="0">
                <a:latin typeface="Times" charset="0"/>
                <a:cs typeface="+mn-cs"/>
              </a:rPr>
              <a:t> effect</a:t>
            </a:r>
          </a:p>
        </p:txBody>
      </p:sp>
      <p:sp>
        <p:nvSpPr>
          <p:cNvPr id="128050" name="Freeform 51"/>
          <p:cNvSpPr>
            <a:spLocks/>
          </p:cNvSpPr>
          <p:nvPr/>
        </p:nvSpPr>
        <p:spPr bwMode="auto">
          <a:xfrm>
            <a:off x="3505200" y="3429000"/>
            <a:ext cx="4200525" cy="1116013"/>
          </a:xfrm>
          <a:custGeom>
            <a:avLst/>
            <a:gdLst>
              <a:gd name="T0" fmla="*/ 0 w 2646"/>
              <a:gd name="T1" fmla="*/ 2147483647 h 703"/>
              <a:gd name="T2" fmla="*/ 2147483647 w 2646"/>
              <a:gd name="T3" fmla="*/ 2147483647 h 703"/>
              <a:gd name="T4" fmla="*/ 2147483647 w 2646"/>
              <a:gd name="T5" fmla="*/ 2147483647 h 703"/>
              <a:gd name="T6" fmla="*/ 2147483647 w 2646"/>
              <a:gd name="T7" fmla="*/ 2147483647 h 703"/>
              <a:gd name="T8" fmla="*/ 2147483647 w 2646"/>
              <a:gd name="T9" fmla="*/ 2147483647 h 703"/>
              <a:gd name="T10" fmla="*/ 2147483647 w 2646"/>
              <a:gd name="T11" fmla="*/ 2147483647 h 703"/>
              <a:gd name="T12" fmla="*/ 2147483647 w 2646"/>
              <a:gd name="T13" fmla="*/ 0 h 703"/>
              <a:gd name="T14" fmla="*/ 0 60000 65536"/>
              <a:gd name="T15" fmla="*/ 0 60000 65536"/>
              <a:gd name="T16" fmla="*/ 0 60000 65536"/>
              <a:gd name="T17" fmla="*/ 0 60000 65536"/>
              <a:gd name="T18" fmla="*/ 0 60000 65536"/>
              <a:gd name="T19" fmla="*/ 0 60000 65536"/>
              <a:gd name="T20" fmla="*/ 0 60000 65536"/>
              <a:gd name="T21" fmla="*/ 0 w 2646"/>
              <a:gd name="T22" fmla="*/ 0 h 703"/>
              <a:gd name="T23" fmla="*/ 2646 w 2646"/>
              <a:gd name="T24" fmla="*/ 703 h 7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6" h="703">
                <a:moveTo>
                  <a:pt x="0" y="200"/>
                </a:moveTo>
                <a:lnTo>
                  <a:pt x="441" y="501"/>
                </a:lnTo>
                <a:lnTo>
                  <a:pt x="881" y="703"/>
                </a:lnTo>
                <a:lnTo>
                  <a:pt x="1323" y="703"/>
                </a:lnTo>
                <a:lnTo>
                  <a:pt x="1765" y="603"/>
                </a:lnTo>
                <a:lnTo>
                  <a:pt x="2204" y="200"/>
                </a:lnTo>
                <a:lnTo>
                  <a:pt x="2646" y="0"/>
                </a:lnTo>
              </a:path>
            </a:pathLst>
          </a:custGeom>
          <a:ln>
            <a:headEnd/>
            <a:tailEnd/>
          </a:ln>
          <a:extLst/>
        </p:spPr>
        <p:style>
          <a:lnRef idx="3">
            <a:schemeClr val="dk1"/>
          </a:lnRef>
          <a:fillRef idx="0">
            <a:schemeClr val="dk1"/>
          </a:fillRef>
          <a:effectRef idx="2">
            <a:schemeClr val="dk1"/>
          </a:effectRef>
          <a:fontRef idx="minor">
            <a:schemeClr val="tx1"/>
          </a:fontRef>
        </p:style>
        <p:txBody>
          <a:bodyPr/>
          <a:lstStyle/>
          <a:p>
            <a:endParaRPr lang="en-US"/>
          </a:p>
        </p:txBody>
      </p:sp>
      <p:sp>
        <p:nvSpPr>
          <p:cNvPr id="52" name="Text Box 50"/>
          <p:cNvSpPr txBox="1">
            <a:spLocks noChangeArrowheads="1"/>
          </p:cNvSpPr>
          <p:nvPr/>
        </p:nvSpPr>
        <p:spPr bwMode="auto">
          <a:xfrm>
            <a:off x="304800" y="2417346"/>
            <a:ext cx="1371600" cy="1569660"/>
          </a:xfrm>
          <a:prstGeom prst="rect">
            <a:avLst/>
          </a:prstGeom>
          <a:solidFill>
            <a:srgbClr val="0DF17A"/>
          </a:solidFill>
          <a:ln>
            <a:noFill/>
          </a:ln>
          <a:effectLst>
            <a:outerShdw blurRad="63500" dist="107763" dir="2700000" algn="ctr" rotWithShape="0">
              <a:schemeClr val="bg2">
                <a:alpha val="74998"/>
              </a:schemeClr>
            </a:outerShdw>
          </a:effectLs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cap="all" dirty="0" smtClean="0">
                <a:latin typeface="Times" charset="0"/>
              </a:rPr>
              <a:t>Uncle</a:t>
            </a:r>
          </a:p>
          <a:p>
            <a:pPr>
              <a:spcBef>
                <a:spcPct val="50000"/>
              </a:spcBef>
              <a:defRPr/>
            </a:pPr>
            <a:r>
              <a:rPr lang="en-US" sz="2400" cap="all" dirty="0" smtClean="0">
                <a:latin typeface="Times" charset="0"/>
              </a:rPr>
              <a:t>Dance</a:t>
            </a:r>
          </a:p>
          <a:p>
            <a:pPr>
              <a:spcBef>
                <a:spcPct val="50000"/>
              </a:spcBef>
              <a:defRPr/>
            </a:pPr>
            <a:r>
              <a:rPr lang="en-US" sz="2400" cap="all" dirty="0" smtClean="0">
                <a:latin typeface="Times" charset="0"/>
              </a:rPr>
              <a:t>Nurse </a:t>
            </a:r>
          </a:p>
        </p:txBody>
      </p:sp>
    </p:spTree>
    <p:extLst>
      <p:ext uri="{BB962C8B-B14F-4D97-AF65-F5344CB8AC3E}">
        <p14:creationId xmlns:p14="http://schemas.microsoft.com/office/powerpoint/2010/main" val="844959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a:xfrm>
            <a:off x="304800" y="0"/>
            <a:ext cx="8686800" cy="1143000"/>
          </a:xfrm>
        </p:spPr>
        <p:txBody>
          <a:bodyPr/>
          <a:lstStyle/>
          <a:p>
            <a:pPr eaLnBrk="1" hangingPunct="1"/>
            <a:r>
              <a:rPr lang="en-US">
                <a:latin typeface="Arial" charset="0"/>
              </a:rPr>
              <a:t>Characteristics of Free Recall</a:t>
            </a:r>
          </a:p>
        </p:txBody>
      </p:sp>
      <p:sp>
        <p:nvSpPr>
          <p:cNvPr id="130050" name="Rectangle 3"/>
          <p:cNvSpPr>
            <a:spLocks noGrp="1" noChangeArrowheads="1"/>
          </p:cNvSpPr>
          <p:nvPr>
            <p:ph type="body" idx="1"/>
          </p:nvPr>
        </p:nvSpPr>
        <p:spPr>
          <a:xfrm>
            <a:off x="228600" y="914400"/>
            <a:ext cx="8763000" cy="1143000"/>
          </a:xfrm>
        </p:spPr>
        <p:txBody>
          <a:bodyPr/>
          <a:lstStyle/>
          <a:p>
            <a:pPr eaLnBrk="1" hangingPunct="1"/>
            <a:r>
              <a:rPr lang="en-US">
                <a:latin typeface="Arial" charset="0"/>
              </a:rPr>
              <a:t>Good recall for items at the beginning of the list (more rehearsal for early words </a:t>
            </a:r>
            <a:r>
              <a:rPr lang="en-US">
                <a:latin typeface="Arial" charset="0"/>
                <a:sym typeface="Wingdings" charset="0"/>
              </a:rPr>
              <a:t></a:t>
            </a:r>
            <a:r>
              <a:rPr lang="en-US">
                <a:latin typeface="Arial" charset="0"/>
              </a:rPr>
              <a:t> LTM)</a:t>
            </a:r>
          </a:p>
        </p:txBody>
      </p:sp>
      <p:sp>
        <p:nvSpPr>
          <p:cNvPr id="130052" name="Rectangle 5"/>
          <p:cNvSpPr>
            <a:spLocks noChangeArrowheads="1"/>
          </p:cNvSpPr>
          <p:nvPr/>
        </p:nvSpPr>
        <p:spPr bwMode="auto">
          <a:xfrm>
            <a:off x="1955800" y="2108200"/>
            <a:ext cx="6529388" cy="4470400"/>
          </a:xfrm>
          <a:prstGeom prst="rect">
            <a:avLst/>
          </a:prstGeom>
          <a:solidFill>
            <a:srgbClr val="FFFFFF"/>
          </a:solidFill>
          <a:ln w="12700">
            <a:solidFill>
              <a:srgbClr val="000000"/>
            </a:solidFill>
            <a:miter lim="800000"/>
            <a:headEnd/>
            <a:tailEnd/>
          </a:ln>
        </p:spPr>
        <p:txBody>
          <a:bodyPr/>
          <a:lstStyle/>
          <a:p>
            <a:endParaRPr lang="en-US"/>
          </a:p>
        </p:txBody>
      </p:sp>
      <p:sp>
        <p:nvSpPr>
          <p:cNvPr id="130053" name="Rectangle 6"/>
          <p:cNvSpPr>
            <a:spLocks noChangeArrowheads="1"/>
          </p:cNvSpPr>
          <p:nvPr/>
        </p:nvSpPr>
        <p:spPr bwMode="auto">
          <a:xfrm>
            <a:off x="3136900" y="2324100"/>
            <a:ext cx="4929188" cy="3225800"/>
          </a:xfrm>
          <a:prstGeom prst="rect">
            <a:avLst/>
          </a:prstGeom>
          <a:solidFill>
            <a:srgbClr val="CCFFFF"/>
          </a:solidFill>
          <a:ln w="12700">
            <a:solidFill>
              <a:srgbClr val="808080"/>
            </a:solidFill>
            <a:miter lim="800000"/>
            <a:headEnd/>
            <a:tailEnd/>
          </a:ln>
        </p:spPr>
        <p:txBody>
          <a:bodyPr/>
          <a:lstStyle/>
          <a:p>
            <a:endParaRPr lang="en-US"/>
          </a:p>
        </p:txBody>
      </p:sp>
      <p:sp>
        <p:nvSpPr>
          <p:cNvPr id="130054" name="Line 7"/>
          <p:cNvSpPr>
            <a:spLocks noChangeShapeType="1"/>
          </p:cNvSpPr>
          <p:nvPr/>
        </p:nvSpPr>
        <p:spPr bwMode="auto">
          <a:xfrm>
            <a:off x="3136900" y="2324100"/>
            <a:ext cx="1588" cy="32258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55" name="Line 8"/>
          <p:cNvSpPr>
            <a:spLocks noChangeShapeType="1"/>
          </p:cNvSpPr>
          <p:nvPr/>
        </p:nvSpPr>
        <p:spPr bwMode="auto">
          <a:xfrm>
            <a:off x="3060700" y="55499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56" name="Line 9"/>
          <p:cNvSpPr>
            <a:spLocks noChangeShapeType="1"/>
          </p:cNvSpPr>
          <p:nvPr/>
        </p:nvSpPr>
        <p:spPr bwMode="auto">
          <a:xfrm>
            <a:off x="3060700" y="52324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57" name="Line 10"/>
          <p:cNvSpPr>
            <a:spLocks noChangeShapeType="1"/>
          </p:cNvSpPr>
          <p:nvPr/>
        </p:nvSpPr>
        <p:spPr bwMode="auto">
          <a:xfrm>
            <a:off x="3060700" y="49022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58" name="Line 11"/>
          <p:cNvSpPr>
            <a:spLocks noChangeShapeType="1"/>
          </p:cNvSpPr>
          <p:nvPr/>
        </p:nvSpPr>
        <p:spPr bwMode="auto">
          <a:xfrm>
            <a:off x="3060700" y="45847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59" name="Line 12"/>
          <p:cNvSpPr>
            <a:spLocks noChangeShapeType="1"/>
          </p:cNvSpPr>
          <p:nvPr/>
        </p:nvSpPr>
        <p:spPr bwMode="auto">
          <a:xfrm>
            <a:off x="3060700" y="42545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0" name="Line 13"/>
          <p:cNvSpPr>
            <a:spLocks noChangeShapeType="1"/>
          </p:cNvSpPr>
          <p:nvPr/>
        </p:nvSpPr>
        <p:spPr bwMode="auto">
          <a:xfrm>
            <a:off x="3060700" y="39370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1" name="Line 14"/>
          <p:cNvSpPr>
            <a:spLocks noChangeShapeType="1"/>
          </p:cNvSpPr>
          <p:nvPr/>
        </p:nvSpPr>
        <p:spPr bwMode="auto">
          <a:xfrm>
            <a:off x="3060700" y="36195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2" name="Line 15"/>
          <p:cNvSpPr>
            <a:spLocks noChangeShapeType="1"/>
          </p:cNvSpPr>
          <p:nvPr/>
        </p:nvSpPr>
        <p:spPr bwMode="auto">
          <a:xfrm>
            <a:off x="3060700" y="32893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3" name="Line 16"/>
          <p:cNvSpPr>
            <a:spLocks noChangeShapeType="1"/>
          </p:cNvSpPr>
          <p:nvPr/>
        </p:nvSpPr>
        <p:spPr bwMode="auto">
          <a:xfrm>
            <a:off x="3060700" y="29718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4" name="Line 17"/>
          <p:cNvSpPr>
            <a:spLocks noChangeShapeType="1"/>
          </p:cNvSpPr>
          <p:nvPr/>
        </p:nvSpPr>
        <p:spPr bwMode="auto">
          <a:xfrm>
            <a:off x="3060700" y="26416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5" name="Line 18"/>
          <p:cNvSpPr>
            <a:spLocks noChangeShapeType="1"/>
          </p:cNvSpPr>
          <p:nvPr/>
        </p:nvSpPr>
        <p:spPr bwMode="auto">
          <a:xfrm>
            <a:off x="3060700" y="2324100"/>
            <a:ext cx="76200"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6" name="Line 19"/>
          <p:cNvSpPr>
            <a:spLocks noChangeShapeType="1"/>
          </p:cNvSpPr>
          <p:nvPr/>
        </p:nvSpPr>
        <p:spPr bwMode="auto">
          <a:xfrm>
            <a:off x="3136900" y="5549900"/>
            <a:ext cx="4929188" cy="1588"/>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7" name="Line 20"/>
          <p:cNvSpPr>
            <a:spLocks noChangeShapeType="1"/>
          </p:cNvSpPr>
          <p:nvPr/>
        </p:nvSpPr>
        <p:spPr bwMode="auto">
          <a:xfrm flipV="1">
            <a:off x="31369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8" name="Line 21"/>
          <p:cNvSpPr>
            <a:spLocks noChangeShapeType="1"/>
          </p:cNvSpPr>
          <p:nvPr/>
        </p:nvSpPr>
        <p:spPr bwMode="auto">
          <a:xfrm flipV="1">
            <a:off x="38354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69" name="Line 22"/>
          <p:cNvSpPr>
            <a:spLocks noChangeShapeType="1"/>
          </p:cNvSpPr>
          <p:nvPr/>
        </p:nvSpPr>
        <p:spPr bwMode="auto">
          <a:xfrm flipV="1">
            <a:off x="4546600" y="5549900"/>
            <a:ext cx="1588"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0" name="Line 23"/>
          <p:cNvSpPr>
            <a:spLocks noChangeShapeType="1"/>
          </p:cNvSpPr>
          <p:nvPr/>
        </p:nvSpPr>
        <p:spPr bwMode="auto">
          <a:xfrm flipV="1">
            <a:off x="52466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1" name="Line 24"/>
          <p:cNvSpPr>
            <a:spLocks noChangeShapeType="1"/>
          </p:cNvSpPr>
          <p:nvPr/>
        </p:nvSpPr>
        <p:spPr bwMode="auto">
          <a:xfrm flipV="1">
            <a:off x="59578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2" name="Line 25"/>
          <p:cNvSpPr>
            <a:spLocks noChangeShapeType="1"/>
          </p:cNvSpPr>
          <p:nvPr/>
        </p:nvSpPr>
        <p:spPr bwMode="auto">
          <a:xfrm flipV="1">
            <a:off x="66563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3" name="Line 26"/>
          <p:cNvSpPr>
            <a:spLocks noChangeShapeType="1"/>
          </p:cNvSpPr>
          <p:nvPr/>
        </p:nvSpPr>
        <p:spPr bwMode="auto">
          <a:xfrm flipV="1">
            <a:off x="73675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4" name="Line 27"/>
          <p:cNvSpPr>
            <a:spLocks noChangeShapeType="1"/>
          </p:cNvSpPr>
          <p:nvPr/>
        </p:nvSpPr>
        <p:spPr bwMode="auto">
          <a:xfrm flipV="1">
            <a:off x="8066088" y="5549900"/>
            <a:ext cx="1587" cy="7620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0075" name="Rectangle 28"/>
          <p:cNvSpPr>
            <a:spLocks noChangeArrowheads="1"/>
          </p:cNvSpPr>
          <p:nvPr/>
        </p:nvSpPr>
        <p:spPr bwMode="auto">
          <a:xfrm>
            <a:off x="2800350" y="54165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a:t>
            </a:r>
            <a:endParaRPr lang="en-US" sz="2400">
              <a:latin typeface="Times" charset="0"/>
            </a:endParaRPr>
          </a:p>
        </p:txBody>
      </p:sp>
      <p:sp>
        <p:nvSpPr>
          <p:cNvPr id="130076" name="Rectangle 29"/>
          <p:cNvSpPr>
            <a:spLocks noChangeArrowheads="1"/>
          </p:cNvSpPr>
          <p:nvPr/>
        </p:nvSpPr>
        <p:spPr bwMode="auto">
          <a:xfrm>
            <a:off x="2584450" y="50990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0.1</a:t>
            </a:r>
            <a:endParaRPr lang="en-US" sz="2400">
              <a:latin typeface="Times" charset="0"/>
            </a:endParaRPr>
          </a:p>
        </p:txBody>
      </p:sp>
      <p:sp>
        <p:nvSpPr>
          <p:cNvPr id="130077" name="Rectangle 30"/>
          <p:cNvSpPr>
            <a:spLocks noChangeArrowheads="1"/>
          </p:cNvSpPr>
          <p:nvPr/>
        </p:nvSpPr>
        <p:spPr bwMode="auto">
          <a:xfrm>
            <a:off x="2584450" y="47688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0.2</a:t>
            </a:r>
            <a:endParaRPr lang="en-US" sz="2400">
              <a:latin typeface="Times" charset="0"/>
            </a:endParaRPr>
          </a:p>
        </p:txBody>
      </p:sp>
      <p:sp>
        <p:nvSpPr>
          <p:cNvPr id="130078" name="Rectangle 31"/>
          <p:cNvSpPr>
            <a:spLocks noChangeArrowheads="1"/>
          </p:cNvSpPr>
          <p:nvPr/>
        </p:nvSpPr>
        <p:spPr bwMode="auto">
          <a:xfrm>
            <a:off x="2584450" y="44513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0.3</a:t>
            </a:r>
            <a:endParaRPr lang="en-US" sz="2400">
              <a:latin typeface="Times" charset="0"/>
            </a:endParaRPr>
          </a:p>
        </p:txBody>
      </p:sp>
      <p:sp>
        <p:nvSpPr>
          <p:cNvPr id="130079" name="Rectangle 32"/>
          <p:cNvSpPr>
            <a:spLocks noChangeArrowheads="1"/>
          </p:cNvSpPr>
          <p:nvPr/>
        </p:nvSpPr>
        <p:spPr bwMode="auto">
          <a:xfrm>
            <a:off x="2584450" y="41211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0.4</a:t>
            </a:r>
            <a:endParaRPr lang="en-US" sz="2400">
              <a:latin typeface="Times" charset="0"/>
            </a:endParaRPr>
          </a:p>
        </p:txBody>
      </p:sp>
      <p:sp>
        <p:nvSpPr>
          <p:cNvPr id="130080" name="Rectangle 33"/>
          <p:cNvSpPr>
            <a:spLocks noChangeArrowheads="1"/>
          </p:cNvSpPr>
          <p:nvPr/>
        </p:nvSpPr>
        <p:spPr bwMode="auto">
          <a:xfrm>
            <a:off x="2584450" y="38036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0.5</a:t>
            </a:r>
            <a:endParaRPr lang="en-US" sz="2400">
              <a:latin typeface="Times" charset="0"/>
            </a:endParaRPr>
          </a:p>
        </p:txBody>
      </p:sp>
      <p:sp>
        <p:nvSpPr>
          <p:cNvPr id="130081" name="Rectangle 34"/>
          <p:cNvSpPr>
            <a:spLocks noChangeArrowheads="1"/>
          </p:cNvSpPr>
          <p:nvPr/>
        </p:nvSpPr>
        <p:spPr bwMode="auto">
          <a:xfrm>
            <a:off x="2584450" y="34861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0.6</a:t>
            </a:r>
            <a:endParaRPr lang="en-US" sz="2400">
              <a:latin typeface="Times" charset="0"/>
            </a:endParaRPr>
          </a:p>
        </p:txBody>
      </p:sp>
      <p:sp>
        <p:nvSpPr>
          <p:cNvPr id="130082" name="Rectangle 35"/>
          <p:cNvSpPr>
            <a:spLocks noChangeArrowheads="1"/>
          </p:cNvSpPr>
          <p:nvPr/>
        </p:nvSpPr>
        <p:spPr bwMode="auto">
          <a:xfrm>
            <a:off x="2584450" y="31559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0.7</a:t>
            </a:r>
            <a:endParaRPr lang="en-US" sz="2400">
              <a:latin typeface="Times" charset="0"/>
            </a:endParaRPr>
          </a:p>
        </p:txBody>
      </p:sp>
      <p:sp>
        <p:nvSpPr>
          <p:cNvPr id="130083" name="Rectangle 36"/>
          <p:cNvSpPr>
            <a:spLocks noChangeArrowheads="1"/>
          </p:cNvSpPr>
          <p:nvPr/>
        </p:nvSpPr>
        <p:spPr bwMode="auto">
          <a:xfrm>
            <a:off x="2584450" y="28384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0.8</a:t>
            </a:r>
            <a:endParaRPr lang="en-US" sz="2400">
              <a:latin typeface="Times" charset="0"/>
            </a:endParaRPr>
          </a:p>
        </p:txBody>
      </p:sp>
      <p:sp>
        <p:nvSpPr>
          <p:cNvPr id="130084" name="Rectangle 37"/>
          <p:cNvSpPr>
            <a:spLocks noChangeArrowheads="1"/>
          </p:cNvSpPr>
          <p:nvPr/>
        </p:nvSpPr>
        <p:spPr bwMode="auto">
          <a:xfrm>
            <a:off x="2584450" y="2508250"/>
            <a:ext cx="37465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0.9</a:t>
            </a:r>
            <a:endParaRPr lang="en-US" sz="2400">
              <a:latin typeface="Times" charset="0"/>
            </a:endParaRPr>
          </a:p>
        </p:txBody>
      </p:sp>
      <p:sp>
        <p:nvSpPr>
          <p:cNvPr id="130085" name="Rectangle 38"/>
          <p:cNvSpPr>
            <a:spLocks noChangeArrowheads="1"/>
          </p:cNvSpPr>
          <p:nvPr/>
        </p:nvSpPr>
        <p:spPr bwMode="auto">
          <a:xfrm>
            <a:off x="2800350" y="21907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1</a:t>
            </a:r>
            <a:endParaRPr lang="en-US" sz="2400">
              <a:latin typeface="Times" charset="0"/>
            </a:endParaRPr>
          </a:p>
        </p:txBody>
      </p:sp>
      <p:sp>
        <p:nvSpPr>
          <p:cNvPr id="130086" name="Rectangle 39"/>
          <p:cNvSpPr>
            <a:spLocks noChangeArrowheads="1"/>
          </p:cNvSpPr>
          <p:nvPr/>
        </p:nvSpPr>
        <p:spPr bwMode="auto">
          <a:xfrm>
            <a:off x="34226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1</a:t>
            </a:r>
            <a:endParaRPr lang="en-US" sz="2400">
              <a:latin typeface="Times" charset="0"/>
            </a:endParaRPr>
          </a:p>
        </p:txBody>
      </p:sp>
      <p:sp>
        <p:nvSpPr>
          <p:cNvPr id="130087" name="Rectangle 40"/>
          <p:cNvSpPr>
            <a:spLocks noChangeArrowheads="1"/>
          </p:cNvSpPr>
          <p:nvPr/>
        </p:nvSpPr>
        <p:spPr bwMode="auto">
          <a:xfrm>
            <a:off x="41211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2</a:t>
            </a:r>
            <a:endParaRPr lang="en-US" sz="2400">
              <a:latin typeface="Times" charset="0"/>
            </a:endParaRPr>
          </a:p>
        </p:txBody>
      </p:sp>
      <p:sp>
        <p:nvSpPr>
          <p:cNvPr id="130088" name="Rectangle 41"/>
          <p:cNvSpPr>
            <a:spLocks noChangeArrowheads="1"/>
          </p:cNvSpPr>
          <p:nvPr/>
        </p:nvSpPr>
        <p:spPr bwMode="auto">
          <a:xfrm>
            <a:off x="48323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3</a:t>
            </a:r>
            <a:endParaRPr lang="en-US" sz="2400">
              <a:latin typeface="Times" charset="0"/>
            </a:endParaRPr>
          </a:p>
        </p:txBody>
      </p:sp>
      <p:sp>
        <p:nvSpPr>
          <p:cNvPr id="130089" name="Rectangle 42"/>
          <p:cNvSpPr>
            <a:spLocks noChangeArrowheads="1"/>
          </p:cNvSpPr>
          <p:nvPr/>
        </p:nvSpPr>
        <p:spPr bwMode="auto">
          <a:xfrm>
            <a:off x="55308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4</a:t>
            </a:r>
            <a:endParaRPr lang="en-US" sz="2400">
              <a:latin typeface="Times" charset="0"/>
            </a:endParaRPr>
          </a:p>
        </p:txBody>
      </p:sp>
      <p:sp>
        <p:nvSpPr>
          <p:cNvPr id="130090" name="Rectangle 43"/>
          <p:cNvSpPr>
            <a:spLocks noChangeArrowheads="1"/>
          </p:cNvSpPr>
          <p:nvPr/>
        </p:nvSpPr>
        <p:spPr bwMode="auto">
          <a:xfrm>
            <a:off x="62293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5</a:t>
            </a:r>
            <a:endParaRPr lang="en-US" sz="2400">
              <a:latin typeface="Times" charset="0"/>
            </a:endParaRPr>
          </a:p>
        </p:txBody>
      </p:sp>
      <p:sp>
        <p:nvSpPr>
          <p:cNvPr id="130091" name="Rectangle 44"/>
          <p:cNvSpPr>
            <a:spLocks noChangeArrowheads="1"/>
          </p:cNvSpPr>
          <p:nvPr/>
        </p:nvSpPr>
        <p:spPr bwMode="auto">
          <a:xfrm>
            <a:off x="69405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6</a:t>
            </a:r>
            <a:endParaRPr lang="en-US" sz="2400">
              <a:latin typeface="Times" charset="0"/>
            </a:endParaRPr>
          </a:p>
        </p:txBody>
      </p:sp>
      <p:sp>
        <p:nvSpPr>
          <p:cNvPr id="130092" name="Rectangle 45"/>
          <p:cNvSpPr>
            <a:spLocks noChangeArrowheads="1"/>
          </p:cNvSpPr>
          <p:nvPr/>
        </p:nvSpPr>
        <p:spPr bwMode="auto">
          <a:xfrm>
            <a:off x="7639050" y="5784850"/>
            <a:ext cx="152400"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solidFill>
                  <a:srgbClr val="000000"/>
                </a:solidFill>
                <a:latin typeface="Geneva" charset="0"/>
              </a:rPr>
              <a:t>7</a:t>
            </a:r>
            <a:endParaRPr lang="en-US" sz="2400">
              <a:latin typeface="Times" charset="0"/>
            </a:endParaRPr>
          </a:p>
        </p:txBody>
      </p:sp>
      <p:sp>
        <p:nvSpPr>
          <p:cNvPr id="130093" name="Rectangle 46"/>
          <p:cNvSpPr>
            <a:spLocks noChangeArrowheads="1"/>
          </p:cNvSpPr>
          <p:nvPr/>
        </p:nvSpPr>
        <p:spPr bwMode="auto">
          <a:xfrm>
            <a:off x="4845050" y="6203950"/>
            <a:ext cx="136683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a:solidFill>
                  <a:srgbClr val="000000"/>
                </a:solidFill>
                <a:latin typeface="Geneva" charset="0"/>
              </a:rPr>
              <a:t>Serial Position</a:t>
            </a:r>
            <a:endParaRPr lang="en-US" sz="2400">
              <a:latin typeface="Times" charset="0"/>
            </a:endParaRPr>
          </a:p>
        </p:txBody>
      </p:sp>
      <p:pic>
        <p:nvPicPr>
          <p:cNvPr id="130094"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2870200"/>
            <a:ext cx="25400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95" name="Rectangle 48"/>
          <p:cNvSpPr>
            <a:spLocks noChangeArrowheads="1"/>
          </p:cNvSpPr>
          <p:nvPr/>
        </p:nvSpPr>
        <p:spPr bwMode="auto">
          <a:xfrm>
            <a:off x="1955800" y="2108200"/>
            <a:ext cx="6529388" cy="4470400"/>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0096" name="Line 49"/>
          <p:cNvSpPr>
            <a:spLocks noChangeShapeType="1"/>
          </p:cNvSpPr>
          <p:nvPr/>
        </p:nvSpPr>
        <p:spPr bwMode="auto">
          <a:xfrm flipV="1">
            <a:off x="1600200" y="3657600"/>
            <a:ext cx="1752600" cy="2590800"/>
          </a:xfrm>
          <a:prstGeom prst="line">
            <a:avLst/>
          </a:prstGeom>
          <a:noFill/>
          <a:ln w="28575">
            <a:solidFill>
              <a:schemeClr val="tx1"/>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6610" name="Text Box 50"/>
          <p:cNvSpPr txBox="1">
            <a:spLocks noChangeArrowheads="1"/>
          </p:cNvSpPr>
          <p:nvPr/>
        </p:nvSpPr>
        <p:spPr bwMode="auto">
          <a:xfrm>
            <a:off x="381000" y="5715000"/>
            <a:ext cx="1447800" cy="822325"/>
          </a:xfrm>
          <a:prstGeom prst="rect">
            <a:avLst/>
          </a:prstGeom>
          <a:solidFill>
            <a:schemeClr val="accent1"/>
          </a:solidFill>
          <a:ln>
            <a:noFill/>
          </a:ln>
          <a:effectLst>
            <a:outerShdw blurRad="63500" dist="107763" dir="2700000" algn="ctr" rotWithShape="0">
              <a:schemeClr val="bg2">
                <a:alpha val="74998"/>
              </a:schemeClr>
            </a:outerShdw>
          </a:effectLs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smtClean="0">
                <a:latin typeface="Times" charset="0"/>
                <a:cs typeface="+mn-cs"/>
              </a:rPr>
              <a:t>Primacy effect</a:t>
            </a:r>
          </a:p>
        </p:txBody>
      </p:sp>
      <p:sp>
        <p:nvSpPr>
          <p:cNvPr id="130098" name="Freeform 51"/>
          <p:cNvSpPr>
            <a:spLocks/>
          </p:cNvSpPr>
          <p:nvPr/>
        </p:nvSpPr>
        <p:spPr bwMode="auto">
          <a:xfrm>
            <a:off x="3429000" y="3429000"/>
            <a:ext cx="4200525" cy="1066800"/>
          </a:xfrm>
          <a:custGeom>
            <a:avLst/>
            <a:gdLst>
              <a:gd name="T0" fmla="*/ 0 w 2646"/>
              <a:gd name="T1" fmla="*/ 2147483647 h 703"/>
              <a:gd name="T2" fmla="*/ 2147483647 w 2646"/>
              <a:gd name="T3" fmla="*/ 2147483647 h 703"/>
              <a:gd name="T4" fmla="*/ 2147483647 w 2646"/>
              <a:gd name="T5" fmla="*/ 2147483647 h 703"/>
              <a:gd name="T6" fmla="*/ 2147483647 w 2646"/>
              <a:gd name="T7" fmla="*/ 2147483647 h 703"/>
              <a:gd name="T8" fmla="*/ 2147483647 w 2646"/>
              <a:gd name="T9" fmla="*/ 2147483647 h 703"/>
              <a:gd name="T10" fmla="*/ 2147483647 w 2646"/>
              <a:gd name="T11" fmla="*/ 2147483647 h 703"/>
              <a:gd name="T12" fmla="*/ 2147483647 w 2646"/>
              <a:gd name="T13" fmla="*/ 0 h 703"/>
              <a:gd name="T14" fmla="*/ 0 60000 65536"/>
              <a:gd name="T15" fmla="*/ 0 60000 65536"/>
              <a:gd name="T16" fmla="*/ 0 60000 65536"/>
              <a:gd name="T17" fmla="*/ 0 60000 65536"/>
              <a:gd name="T18" fmla="*/ 0 60000 65536"/>
              <a:gd name="T19" fmla="*/ 0 60000 65536"/>
              <a:gd name="T20" fmla="*/ 0 60000 65536"/>
              <a:gd name="T21" fmla="*/ 0 w 2646"/>
              <a:gd name="T22" fmla="*/ 0 h 703"/>
              <a:gd name="T23" fmla="*/ 2646 w 2646"/>
              <a:gd name="T24" fmla="*/ 703 h 7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6" h="703">
                <a:moveTo>
                  <a:pt x="0" y="200"/>
                </a:moveTo>
                <a:lnTo>
                  <a:pt x="441" y="501"/>
                </a:lnTo>
                <a:lnTo>
                  <a:pt x="881" y="703"/>
                </a:lnTo>
                <a:lnTo>
                  <a:pt x="1323" y="703"/>
                </a:lnTo>
                <a:lnTo>
                  <a:pt x="1765" y="603"/>
                </a:lnTo>
                <a:lnTo>
                  <a:pt x="2204" y="200"/>
                </a:lnTo>
                <a:lnTo>
                  <a:pt x="2646" y="0"/>
                </a:lnTo>
              </a:path>
            </a:pathLst>
          </a:custGeom>
          <a:ln>
            <a:headEnd/>
            <a:tailEnd/>
          </a:ln>
          <a:extLst/>
        </p:spPr>
        <p:style>
          <a:lnRef idx="2">
            <a:schemeClr val="dk1"/>
          </a:lnRef>
          <a:fillRef idx="0">
            <a:schemeClr val="dk1"/>
          </a:fillRef>
          <a:effectRef idx="1">
            <a:schemeClr val="dk1"/>
          </a:effectRef>
          <a:fontRef idx="minor">
            <a:schemeClr val="tx1"/>
          </a:fontRef>
        </p:style>
        <p:txBody>
          <a:bodyPr/>
          <a:lstStyle/>
          <a:p>
            <a:endParaRPr lang="en-US"/>
          </a:p>
        </p:txBody>
      </p:sp>
      <p:sp>
        <p:nvSpPr>
          <p:cNvPr id="52" name="Text Box 50"/>
          <p:cNvSpPr txBox="1">
            <a:spLocks noChangeArrowheads="1"/>
          </p:cNvSpPr>
          <p:nvPr/>
        </p:nvSpPr>
        <p:spPr bwMode="auto">
          <a:xfrm>
            <a:off x="414482" y="2059365"/>
            <a:ext cx="1143000" cy="1569660"/>
          </a:xfrm>
          <a:prstGeom prst="rect">
            <a:avLst/>
          </a:prstGeom>
          <a:solidFill>
            <a:schemeClr val="accent1"/>
          </a:solidFill>
          <a:ln>
            <a:noFill/>
          </a:ln>
          <a:effectLst>
            <a:outerShdw blurRad="63500" dist="107763" dir="2700000" algn="ctr" rotWithShape="0">
              <a:schemeClr val="bg2">
                <a:alpha val="74998"/>
              </a:schemeClr>
            </a:outerShdw>
          </a:effectLs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cap="all" dirty="0" smtClean="0">
                <a:latin typeface="Times" charset="0"/>
              </a:rPr>
              <a:t>Dime</a:t>
            </a:r>
          </a:p>
          <a:p>
            <a:pPr>
              <a:spcBef>
                <a:spcPct val="50000"/>
              </a:spcBef>
              <a:defRPr/>
            </a:pPr>
            <a:r>
              <a:rPr lang="en-US" sz="2400" cap="all" dirty="0" smtClean="0">
                <a:latin typeface="Times" charset="0"/>
              </a:rPr>
              <a:t>Bulb </a:t>
            </a:r>
          </a:p>
          <a:p>
            <a:pPr>
              <a:spcBef>
                <a:spcPct val="50000"/>
              </a:spcBef>
              <a:defRPr/>
            </a:pPr>
            <a:r>
              <a:rPr lang="en-US" sz="2400" cap="all" dirty="0" smtClean="0">
                <a:latin typeface="Times" charset="0"/>
              </a:rPr>
              <a:t>Bowl</a:t>
            </a:r>
          </a:p>
        </p:txBody>
      </p:sp>
    </p:spTree>
    <p:extLst>
      <p:ext uri="{BB962C8B-B14F-4D97-AF65-F5344CB8AC3E}">
        <p14:creationId xmlns:p14="http://schemas.microsoft.com/office/powerpoint/2010/main" val="2091782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a:xfrm>
            <a:off x="457200" y="685800"/>
            <a:ext cx="8229600" cy="1143000"/>
          </a:xfrm>
        </p:spPr>
        <p:txBody>
          <a:bodyPr>
            <a:normAutofit fontScale="90000"/>
          </a:bodyPr>
          <a:lstStyle/>
          <a:p>
            <a:pPr eaLnBrk="1" hangingPunct="1"/>
            <a:r>
              <a:rPr lang="en-US">
                <a:latin typeface="Arial" charset="0"/>
              </a:rPr>
              <a:t>Typical order of recall of items in a free recall tests</a:t>
            </a:r>
            <a:br>
              <a:rPr lang="en-US">
                <a:latin typeface="Arial" charset="0"/>
              </a:rPr>
            </a:br>
            <a:endParaRPr lang="en-US">
              <a:latin typeface="Arial" charset="0"/>
            </a:endParaRPr>
          </a:p>
        </p:txBody>
      </p:sp>
      <p:sp>
        <p:nvSpPr>
          <p:cNvPr id="132098" name="Rectangle 3"/>
          <p:cNvSpPr>
            <a:spLocks noGrp="1" noChangeArrowheads="1"/>
          </p:cNvSpPr>
          <p:nvPr>
            <p:ph type="body" idx="1"/>
          </p:nvPr>
        </p:nvSpPr>
        <p:spPr>
          <a:xfrm>
            <a:off x="304800" y="1752600"/>
            <a:ext cx="8458200" cy="4876800"/>
          </a:xfrm>
        </p:spPr>
        <p:txBody>
          <a:bodyPr/>
          <a:lstStyle/>
          <a:p>
            <a:pPr eaLnBrk="1" hangingPunct="1"/>
            <a:r>
              <a:rPr lang="en-US" dirty="0">
                <a:latin typeface="Arial" charset="0"/>
              </a:rPr>
              <a:t>Start with items from the end of the list</a:t>
            </a:r>
          </a:p>
          <a:p>
            <a:pPr lvl="2" eaLnBrk="1" hangingPunct="1"/>
            <a:r>
              <a:rPr lang="en-US" b="1" dirty="0" err="1">
                <a:latin typeface="Arial" charset="0"/>
              </a:rPr>
              <a:t>Recency</a:t>
            </a:r>
            <a:endParaRPr lang="en-US" dirty="0">
              <a:latin typeface="Arial" charset="0"/>
            </a:endParaRPr>
          </a:p>
          <a:p>
            <a:pPr eaLnBrk="1" hangingPunct="1"/>
            <a:r>
              <a:rPr lang="en-US" dirty="0">
                <a:latin typeface="Arial" charset="0"/>
              </a:rPr>
              <a:t>Then items from the beginning of the list</a:t>
            </a:r>
          </a:p>
          <a:p>
            <a:pPr lvl="2" eaLnBrk="1" hangingPunct="1"/>
            <a:r>
              <a:rPr lang="en-US" b="1" dirty="0">
                <a:latin typeface="Arial" charset="0"/>
              </a:rPr>
              <a:t>Primacy</a:t>
            </a:r>
            <a:endParaRPr lang="en-US" dirty="0">
              <a:latin typeface="Arial" charset="0"/>
            </a:endParaRPr>
          </a:p>
          <a:p>
            <a:pPr eaLnBrk="1" hangingPunct="1"/>
            <a:r>
              <a:rPr lang="en-US" dirty="0">
                <a:latin typeface="Arial" charset="0"/>
              </a:rPr>
              <a:t>Finally report items from the </a:t>
            </a:r>
            <a:r>
              <a:rPr lang="en-US" dirty="0" smtClean="0">
                <a:latin typeface="Arial" charset="0"/>
              </a:rPr>
              <a:t>middle</a:t>
            </a:r>
          </a:p>
          <a:p>
            <a:pPr eaLnBrk="1" hangingPunct="1"/>
            <a:endParaRPr lang="en-US" dirty="0" smtClean="0">
              <a:latin typeface="Arial" charset="0"/>
            </a:endParaRPr>
          </a:p>
          <a:p>
            <a:pPr marL="0" indent="0" eaLnBrk="1" hangingPunct="1">
              <a:buNone/>
            </a:pPr>
            <a:endParaRPr lang="en-US" dirty="0">
              <a:latin typeface="Arial" charset="0"/>
            </a:endParaRPr>
          </a:p>
        </p:txBody>
      </p:sp>
    </p:spTree>
    <p:extLst>
      <p:ext uri="{BB962C8B-B14F-4D97-AF65-F5344CB8AC3E}">
        <p14:creationId xmlns:p14="http://schemas.microsoft.com/office/powerpoint/2010/main" val="75957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09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09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0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0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8229600" cy="990600"/>
          </a:xfrm>
        </p:spPr>
        <p:txBody>
          <a:bodyPr>
            <a:normAutofit fontScale="90000"/>
          </a:bodyPr>
          <a:lstStyle/>
          <a:p>
            <a:r>
              <a:rPr lang="en-US" dirty="0" smtClean="0"/>
              <a:t>What would happen to primacy and recency effects if you had to do something else in between hearing the end of the list and recalling the words?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36815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dirty="0" smtClean="0">
                <a:solidFill>
                  <a:schemeClr val="tx1"/>
                </a:solidFill>
              </a:rPr>
              <a:t>What is memory?</a:t>
            </a:r>
            <a:endParaRPr lang="en-US" dirty="0">
              <a:solidFill>
                <a:schemeClr val="tx1"/>
              </a:solidFill>
            </a:endParaRPr>
          </a:p>
        </p:txBody>
      </p:sp>
    </p:spTree>
    <p:extLst>
      <p:ext uri="{BB962C8B-B14F-4D97-AF65-F5344CB8AC3E}">
        <p14:creationId xmlns:p14="http://schemas.microsoft.com/office/powerpoint/2010/main" val="4007914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a delay between study and test…</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750860267"/>
              </p:ext>
            </p:extLst>
          </p:nvPr>
        </p:nvGraphicFramePr>
        <p:xfrm>
          <a:off x="1305589" y="1578384"/>
          <a:ext cx="6080914" cy="4392602"/>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p:cNvCxnSpPr/>
          <p:nvPr/>
        </p:nvCxnSpPr>
        <p:spPr>
          <a:xfrm flipV="1">
            <a:off x="2618143" y="2413801"/>
            <a:ext cx="0" cy="3787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306194" y="2792557"/>
            <a:ext cx="1069538" cy="646331"/>
          </a:xfrm>
          <a:prstGeom prst="rect">
            <a:avLst/>
          </a:prstGeom>
          <a:noFill/>
        </p:spPr>
        <p:txBody>
          <a:bodyPr wrap="square" rtlCol="0">
            <a:spAutoFit/>
          </a:bodyPr>
          <a:lstStyle/>
          <a:p>
            <a:r>
              <a:rPr lang="en-US" dirty="0" smtClean="0"/>
              <a:t>Primacy </a:t>
            </a:r>
          </a:p>
          <a:p>
            <a:r>
              <a:rPr lang="en-US" dirty="0" smtClean="0"/>
              <a:t>effect</a:t>
            </a:r>
            <a:endParaRPr lang="en-US" dirty="0"/>
          </a:p>
        </p:txBody>
      </p:sp>
      <p:cxnSp>
        <p:nvCxnSpPr>
          <p:cNvPr id="7" name="Straight Arrow Connector 6"/>
          <p:cNvCxnSpPr/>
          <p:nvPr/>
        </p:nvCxnSpPr>
        <p:spPr>
          <a:xfrm flipH="1">
            <a:off x="6992992" y="3171313"/>
            <a:ext cx="278526" cy="5382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992992" y="2465726"/>
            <a:ext cx="1693808" cy="646331"/>
          </a:xfrm>
          <a:prstGeom prst="rect">
            <a:avLst/>
          </a:prstGeom>
          <a:noFill/>
        </p:spPr>
        <p:txBody>
          <a:bodyPr wrap="square" rtlCol="0">
            <a:spAutoFit/>
          </a:bodyPr>
          <a:lstStyle/>
          <a:p>
            <a:r>
              <a:rPr lang="en-US" dirty="0" smtClean="0"/>
              <a:t>No recency effect…WHY?</a:t>
            </a:r>
            <a:endParaRPr lang="en-US" dirty="0"/>
          </a:p>
        </p:txBody>
      </p:sp>
    </p:spTree>
    <p:extLst>
      <p:ext uri="{BB962C8B-B14F-4D97-AF65-F5344CB8AC3E}">
        <p14:creationId xmlns:p14="http://schemas.microsoft.com/office/powerpoint/2010/main" val="3507153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oodman123.com/yrpx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533400"/>
            <a:ext cx="3209925" cy="5943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2.bp.blogspot.com/_7ZYqYi4xigk/SyrSMu4LUZI/AAAAAAAAFew/TgJQd4vQAPQ/s400/desig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609600"/>
            <a:ext cx="3467100" cy="2533651"/>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pad3.whstatic.com/images/thumb/0/01/Use-Psychology-to-Win-Chess-Games-Step-1.jpg/670px-Use-Psychology-to-Win-Chess-Games-Step-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657600"/>
            <a:ext cx="4085177" cy="27193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49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Updates to the information-processing model</a:t>
            </a:r>
            <a:endParaRPr lang="en-US" dirty="0"/>
          </a:p>
        </p:txBody>
      </p:sp>
      <p:sp>
        <p:nvSpPr>
          <p:cNvPr id="3" name="Text Placeholder 2"/>
          <p:cNvSpPr>
            <a:spLocks noGrp="1"/>
          </p:cNvSpPr>
          <p:nvPr>
            <p:ph type="body" sz="half" idx="1"/>
          </p:nvPr>
        </p:nvSpPr>
        <p:spPr>
          <a:xfrm>
            <a:off x="416885" y="1418798"/>
            <a:ext cx="8229600" cy="4525963"/>
          </a:xfrm>
        </p:spPr>
        <p:txBody>
          <a:bodyPr>
            <a:normAutofit/>
          </a:bodyPr>
          <a:lstStyle/>
          <a:p>
            <a:r>
              <a:rPr lang="en-US" dirty="0" smtClean="0"/>
              <a:t>Working </a:t>
            </a:r>
            <a:r>
              <a:rPr lang="en-US" dirty="0"/>
              <a:t>memory, to stress the active processing occurring in the second </a:t>
            </a:r>
            <a:r>
              <a:rPr lang="en-US" dirty="0" smtClean="0"/>
              <a:t>memory stage</a:t>
            </a:r>
          </a:p>
          <a:p>
            <a:r>
              <a:rPr lang="en-US" dirty="0"/>
              <a:t>A</a:t>
            </a:r>
            <a:r>
              <a:rPr lang="en-US" dirty="0" smtClean="0"/>
              <a:t>utomatic </a:t>
            </a:r>
            <a:r>
              <a:rPr lang="en-US" dirty="0"/>
              <a:t>processing, to address the processing of information outside </a:t>
            </a:r>
            <a:r>
              <a:rPr lang="en-US" dirty="0" smtClean="0"/>
              <a:t>of conscious awareness</a:t>
            </a:r>
          </a:p>
          <a:p>
            <a:r>
              <a:rPr lang="en-US" dirty="0" smtClean="0"/>
              <a:t>Just rehearsal isn’t enough to get info into LTM == must elaborate, build connections based </a:t>
            </a:r>
            <a:r>
              <a:rPr lang="en-US" smtClean="0"/>
              <a:t>on meaning </a:t>
            </a:r>
            <a:endParaRPr lang="en-US" dirty="0"/>
          </a:p>
        </p:txBody>
      </p:sp>
    </p:spTree>
    <p:extLst>
      <p:ext uri="{BB962C8B-B14F-4D97-AF65-F5344CB8AC3E}">
        <p14:creationId xmlns:p14="http://schemas.microsoft.com/office/powerpoint/2010/main" val="397886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Working </a:t>
            </a:r>
            <a:r>
              <a:rPr lang="en-US" b="1" dirty="0" smtClean="0"/>
              <a:t>memory</a:t>
            </a:r>
            <a:endParaRPr lang="en-US" dirty="0"/>
          </a:p>
        </p:txBody>
      </p:sp>
      <p:sp>
        <p:nvSpPr>
          <p:cNvPr id="3" name="Text Placeholder 2"/>
          <p:cNvSpPr>
            <a:spLocks noGrp="1"/>
          </p:cNvSpPr>
          <p:nvPr>
            <p:ph type="body" sz="half" idx="1"/>
          </p:nvPr>
        </p:nvSpPr>
        <p:spPr>
          <a:xfrm>
            <a:off x="416885" y="1418798"/>
            <a:ext cx="8229600" cy="4525963"/>
          </a:xfrm>
        </p:spPr>
        <p:txBody>
          <a:bodyPr>
            <a:normAutofit/>
          </a:bodyPr>
          <a:lstStyle/>
          <a:p>
            <a:pPr>
              <a:buFont typeface="Wingdings" pitchFamily="2" charset="2"/>
              <a:buChar char="§"/>
            </a:pPr>
            <a:r>
              <a:rPr lang="en-US" dirty="0" smtClean="0"/>
              <a:t>Involves newer understanding of </a:t>
            </a:r>
            <a:r>
              <a:rPr lang="en-US" dirty="0"/>
              <a:t>short</a:t>
            </a:r>
            <a:r>
              <a:rPr lang="en-US" dirty="0" smtClean="0"/>
              <a:t>-term memory</a:t>
            </a:r>
            <a:endParaRPr lang="en-US" dirty="0"/>
          </a:p>
          <a:p>
            <a:pPr>
              <a:buFont typeface="Wingdings" charset="2"/>
              <a:buChar char="§"/>
            </a:pPr>
            <a:r>
              <a:rPr lang="en-US" dirty="0"/>
              <a:t>F</a:t>
            </a:r>
            <a:r>
              <a:rPr lang="en-US" dirty="0" smtClean="0"/>
              <a:t>ocuses on conscious, active processing of </a:t>
            </a:r>
            <a:r>
              <a:rPr lang="en-US" dirty="0"/>
              <a:t>incoming auditory and visual</a:t>
            </a:r>
            <a:r>
              <a:rPr lang="en-US" dirty="0" smtClean="0"/>
              <a:t>-spatial</a:t>
            </a:r>
            <a:r>
              <a:rPr lang="en-US" dirty="0"/>
              <a:t> </a:t>
            </a:r>
            <a:r>
              <a:rPr lang="en-US" dirty="0" smtClean="0"/>
              <a:t>information</a:t>
            </a:r>
            <a:r>
              <a:rPr lang="en-US" dirty="0"/>
              <a:t>, and of information </a:t>
            </a:r>
            <a:r>
              <a:rPr lang="en-US" dirty="0" smtClean="0"/>
              <a:t>retrieved from </a:t>
            </a:r>
            <a:r>
              <a:rPr lang="en-US" dirty="0"/>
              <a:t>long</a:t>
            </a:r>
            <a:r>
              <a:rPr lang="en-US" dirty="0" smtClean="0"/>
              <a:t>-term</a:t>
            </a:r>
            <a:r>
              <a:rPr lang="en-US" dirty="0"/>
              <a:t> </a:t>
            </a:r>
            <a:r>
              <a:rPr lang="en-US" dirty="0" smtClean="0"/>
              <a:t>memory</a:t>
            </a:r>
          </a:p>
          <a:p>
            <a:pPr>
              <a:buFont typeface="Wingdings" charset="2"/>
              <a:buChar char="§"/>
            </a:pPr>
            <a:r>
              <a:rPr lang="en-US" dirty="0" smtClean="0"/>
              <a:t>Is handled by a central executive (</a:t>
            </a:r>
            <a:r>
              <a:rPr lang="en-US" dirty="0" err="1" smtClean="0"/>
              <a:t>Baddeley</a:t>
            </a:r>
            <a:r>
              <a:rPr lang="en-US" dirty="0" smtClean="0"/>
              <a:t>, 2002)</a:t>
            </a:r>
            <a:endParaRPr lang="en-US" dirty="0"/>
          </a:p>
        </p:txBody>
      </p:sp>
    </p:spTree>
    <p:extLst>
      <p:ext uri="{BB962C8B-B14F-4D97-AF65-F5344CB8AC3E}">
        <p14:creationId xmlns:p14="http://schemas.microsoft.com/office/powerpoint/2010/main" val="2426563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28600" y="4280575"/>
            <a:ext cx="9144000" cy="546100"/>
          </a:xfrm>
        </p:spPr>
        <p:txBody>
          <a:bodyPr>
            <a:normAutofit fontScale="90000"/>
          </a:bodyPr>
          <a:lstStyle/>
          <a:p>
            <a:pPr algn="ctr"/>
            <a:r>
              <a:rPr lang="en-US" dirty="0" smtClean="0"/>
              <a:t>WORKING MEMORY</a:t>
            </a:r>
            <a:endParaRPr lang="en-US" dirty="0"/>
          </a:p>
        </p:txBody>
      </p:sp>
      <p:sp>
        <p:nvSpPr>
          <p:cNvPr id="5" name="Rectangle 4"/>
          <p:cNvSpPr/>
          <p:nvPr/>
        </p:nvSpPr>
        <p:spPr>
          <a:xfrm>
            <a:off x="1357947" y="4826675"/>
            <a:ext cx="6684943" cy="2031325"/>
          </a:xfrm>
          <a:prstGeom prst="rect">
            <a:avLst/>
          </a:prstGeom>
          <a:solidFill>
            <a:schemeClr val="bg2"/>
          </a:solidFill>
        </p:spPr>
        <p:txBody>
          <a:bodyPr wrap="square">
            <a:spAutoFit/>
          </a:bodyPr>
          <a:lstStyle/>
          <a:p>
            <a:endParaRPr lang="en-US" dirty="0" smtClean="0">
              <a:ea typeface="Arial"/>
              <a:cs typeface="Arial"/>
            </a:endParaRPr>
          </a:p>
          <a:p>
            <a:r>
              <a:rPr lang="en-US" dirty="0" smtClean="0">
                <a:ea typeface="Arial"/>
                <a:cs typeface="Arial"/>
              </a:rPr>
              <a:t>Alan </a:t>
            </a:r>
            <a:r>
              <a:rPr lang="en-US" dirty="0" err="1">
                <a:ea typeface="Arial"/>
                <a:cs typeface="Arial"/>
              </a:rPr>
              <a:t>Baddeley’s</a:t>
            </a:r>
            <a:r>
              <a:rPr lang="en-US" dirty="0">
                <a:ea typeface="Arial"/>
                <a:cs typeface="Arial"/>
              </a:rPr>
              <a:t> (2002) model of working memory, </a:t>
            </a:r>
            <a:r>
              <a:rPr lang="en-US" dirty="0" smtClean="0">
                <a:ea typeface="Arial"/>
                <a:cs typeface="Arial"/>
              </a:rPr>
              <a:t>simplified here</a:t>
            </a:r>
            <a:r>
              <a:rPr lang="en-US" dirty="0">
                <a:ea typeface="Arial"/>
                <a:cs typeface="Arial"/>
              </a:rPr>
              <a:t>, includes visual and auditory rehearsal of new information. Part of the brain functions like </a:t>
            </a:r>
            <a:r>
              <a:rPr lang="en-US" dirty="0" smtClean="0">
                <a:ea typeface="Arial"/>
                <a:cs typeface="Arial"/>
              </a:rPr>
              <a:t>a manager</a:t>
            </a:r>
            <a:r>
              <a:rPr lang="en-US" dirty="0">
                <a:ea typeface="Arial"/>
                <a:cs typeface="Arial"/>
              </a:rPr>
              <a:t>, a central executive focusing attention and pulling information from long-term memory </a:t>
            </a:r>
            <a:r>
              <a:rPr lang="en-US" dirty="0" smtClean="0">
                <a:ea typeface="Arial"/>
                <a:cs typeface="Arial"/>
              </a:rPr>
              <a:t>to help </a:t>
            </a:r>
            <a:r>
              <a:rPr lang="en-US" dirty="0">
                <a:ea typeface="Arial"/>
                <a:cs typeface="Arial"/>
              </a:rPr>
              <a:t>make sense of new information</a:t>
            </a:r>
            <a:r>
              <a:rPr lang="en-US" dirty="0" smtClean="0">
                <a:ea typeface="Arial"/>
                <a:cs typeface="Arial"/>
              </a:rPr>
              <a:t>.</a:t>
            </a:r>
          </a:p>
          <a:p>
            <a:endParaRPr lang="en-US" dirty="0">
              <a:ea typeface="Arial"/>
              <a:cs typeface="Arial"/>
            </a:endParaRPr>
          </a:p>
        </p:txBody>
      </p:sp>
      <p:pic>
        <p:nvPicPr>
          <p:cNvPr id="6" name="Picture 5" descr="The figure is a flow chart showing Alan Baddeley’s (2002) model of working memory. It includes visual and auditory rehearsal of new information. Part of the brain functions like a manager, a central executive focusing attention and pulling information from long-term memory to help make sense of new information.&#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62000"/>
            <a:ext cx="7184870" cy="3538514"/>
          </a:xfrm>
          <a:prstGeom prst="rect">
            <a:avLst/>
          </a:prstGeom>
        </p:spPr>
      </p:pic>
    </p:spTree>
    <p:extLst>
      <p:ext uri="{BB962C8B-B14F-4D97-AF65-F5344CB8AC3E}">
        <p14:creationId xmlns:p14="http://schemas.microsoft.com/office/powerpoint/2010/main" val="182781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04860" y="381000"/>
            <a:ext cx="8229600" cy="1143000"/>
          </a:xfrm>
        </p:spPr>
        <p:txBody>
          <a:bodyPr/>
          <a:lstStyle/>
          <a:p>
            <a:pPr eaLnBrk="1" hangingPunct="1">
              <a:lnSpc>
                <a:spcPts val="3600"/>
              </a:lnSpc>
            </a:pPr>
            <a:r>
              <a:rPr lang="en-US" b="1" dirty="0" smtClean="0">
                <a:solidFill>
                  <a:schemeClr val="tx1"/>
                </a:solidFill>
                <a:latin typeface="Calibri" charset="0"/>
              </a:rPr>
              <a:t>Long Term Memory: Explicit </a:t>
            </a:r>
            <a:r>
              <a:rPr lang="en-US" b="1" dirty="0">
                <a:solidFill>
                  <a:schemeClr val="tx1"/>
                </a:solidFill>
                <a:latin typeface="Calibri" charset="0"/>
              </a:rPr>
              <a:t>and Implicit Memories</a:t>
            </a:r>
          </a:p>
        </p:txBody>
      </p:sp>
      <p:sp>
        <p:nvSpPr>
          <p:cNvPr id="3" name="Content Placeholder 2"/>
          <p:cNvSpPr>
            <a:spLocks noGrp="1"/>
          </p:cNvSpPr>
          <p:nvPr>
            <p:ph idx="1"/>
          </p:nvPr>
        </p:nvSpPr>
        <p:spPr>
          <a:xfrm>
            <a:off x="4310916" y="1282700"/>
            <a:ext cx="4721225" cy="2638425"/>
          </a:xfrm>
          <a:prstGeom prst="roundRect">
            <a:avLst>
              <a:gd name="adj" fmla="val 16667"/>
            </a:avLst>
          </a:prstGeom>
          <a:solidFill>
            <a:srgbClr val="3AA082"/>
          </a:solidFill>
        </p:spPr>
        <p:txBody>
          <a:bodyPr>
            <a:normAutofit fontScale="92500"/>
          </a:bodyPr>
          <a:lstStyle/>
          <a:p>
            <a:pPr marL="0" indent="0" eaLnBrk="1" hangingPunct="1">
              <a:lnSpc>
                <a:spcPts val="2600"/>
              </a:lnSpc>
              <a:buFont typeface="Arial" charset="0"/>
              <a:buNone/>
            </a:pPr>
            <a:r>
              <a:rPr lang="en-US" sz="2600" dirty="0">
                <a:latin typeface="Calibri" charset="0"/>
              </a:rPr>
              <a:t>Some memories are formed without going through all the </a:t>
            </a:r>
            <a:r>
              <a:rPr lang="en-US" sz="2600" dirty="0" smtClean="0">
                <a:latin typeface="Calibri" charset="0"/>
              </a:rPr>
              <a:t>information processing stages. </a:t>
            </a:r>
            <a:r>
              <a:rPr lang="en-US" sz="2600" dirty="0">
                <a:latin typeface="Calibri" charset="0"/>
              </a:rPr>
              <a:t>These are </a:t>
            </a:r>
            <a:r>
              <a:rPr lang="en-US" sz="2600" b="1" dirty="0">
                <a:latin typeface="Calibri" charset="0"/>
              </a:rPr>
              <a:t>implicit memories</a:t>
            </a:r>
            <a:r>
              <a:rPr lang="en-US" sz="2600" dirty="0">
                <a:latin typeface="Calibri" charset="0"/>
              </a:rPr>
              <a:t>, the ones we are not fully aware of and thus don</a:t>
            </a:r>
            <a:r>
              <a:rPr lang="ja-JP" altLang="en-US" sz="2600" dirty="0">
                <a:latin typeface="Calibri" charset="0"/>
              </a:rPr>
              <a:t>’</a:t>
            </a:r>
            <a:r>
              <a:rPr lang="en-US" sz="2600" dirty="0">
                <a:latin typeface="Calibri" charset="0"/>
              </a:rPr>
              <a:t>t </a:t>
            </a:r>
            <a:r>
              <a:rPr lang="ja-JP" altLang="en-US" sz="2600" dirty="0">
                <a:latin typeface="Calibri" charset="0"/>
              </a:rPr>
              <a:t>“</a:t>
            </a:r>
            <a:r>
              <a:rPr lang="en-US" sz="2600" dirty="0">
                <a:latin typeface="Calibri" charset="0"/>
              </a:rPr>
              <a:t>declare</a:t>
            </a:r>
            <a:r>
              <a:rPr lang="ja-JP" altLang="en-US" sz="2600" dirty="0">
                <a:latin typeface="Calibri" charset="0"/>
              </a:rPr>
              <a:t>”</a:t>
            </a:r>
            <a:r>
              <a:rPr lang="en-US" sz="2600" dirty="0">
                <a:latin typeface="Calibri" charset="0"/>
              </a:rPr>
              <a:t>/talk about. </a:t>
            </a:r>
          </a:p>
        </p:txBody>
      </p:sp>
      <p:sp>
        <p:nvSpPr>
          <p:cNvPr id="6" name="Rectangle 5"/>
          <p:cNvSpPr>
            <a:spLocks noChangeArrowheads="1"/>
          </p:cNvSpPr>
          <p:nvPr/>
        </p:nvSpPr>
        <p:spPr bwMode="auto">
          <a:xfrm>
            <a:off x="388938" y="4132263"/>
            <a:ext cx="3940175" cy="2430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2600"/>
              </a:lnSpc>
              <a:spcBef>
                <a:spcPct val="20000"/>
              </a:spcBef>
            </a:pPr>
            <a:r>
              <a:rPr lang="en-US" sz="2600" dirty="0">
                <a:solidFill>
                  <a:srgbClr val="000000"/>
                </a:solidFill>
                <a:latin typeface="Calibri" charset="0"/>
              </a:rPr>
              <a:t>Our minds acquire this information through </a:t>
            </a:r>
            <a:r>
              <a:rPr lang="en-US" sz="2600" b="1" dirty="0">
                <a:solidFill>
                  <a:srgbClr val="000000"/>
                </a:solidFill>
                <a:latin typeface="Calibri" charset="0"/>
              </a:rPr>
              <a:t>effortful</a:t>
            </a:r>
            <a:r>
              <a:rPr lang="en-US" sz="2600" dirty="0">
                <a:solidFill>
                  <a:srgbClr val="000000"/>
                </a:solidFill>
                <a:latin typeface="Calibri" charset="0"/>
              </a:rPr>
              <a:t> </a:t>
            </a:r>
            <a:r>
              <a:rPr lang="en-US" sz="2600" b="1" dirty="0">
                <a:solidFill>
                  <a:srgbClr val="000000"/>
                </a:solidFill>
                <a:latin typeface="Calibri" charset="0"/>
              </a:rPr>
              <a:t>processing</a:t>
            </a:r>
            <a:r>
              <a:rPr lang="en-US" sz="2600" dirty="0">
                <a:solidFill>
                  <a:srgbClr val="000000"/>
                </a:solidFill>
                <a:latin typeface="Calibri" charset="0"/>
              </a:rPr>
              <a:t>:  Studying, rehearsing, thinking, processing, and then storing information in long-term memory.</a:t>
            </a:r>
          </a:p>
        </p:txBody>
      </p:sp>
      <p:sp>
        <p:nvSpPr>
          <p:cNvPr id="7" name="Rectangle 6"/>
          <p:cNvSpPr>
            <a:spLocks noChangeArrowheads="1"/>
          </p:cNvSpPr>
          <p:nvPr/>
        </p:nvSpPr>
        <p:spPr bwMode="auto">
          <a:xfrm>
            <a:off x="4413250" y="4167188"/>
            <a:ext cx="4730750" cy="247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2600"/>
              </a:lnSpc>
              <a:spcBef>
                <a:spcPct val="20000"/>
              </a:spcBef>
            </a:pPr>
            <a:r>
              <a:rPr lang="en-US" sz="2600" dirty="0">
                <a:solidFill>
                  <a:srgbClr val="000000"/>
                </a:solidFill>
                <a:latin typeface="Calibri" charset="0"/>
              </a:rPr>
              <a:t>These memories are typically formed through </a:t>
            </a:r>
            <a:r>
              <a:rPr lang="en-US" sz="2600" b="1" dirty="0">
                <a:solidFill>
                  <a:srgbClr val="000000"/>
                </a:solidFill>
                <a:latin typeface="Calibri" charset="0"/>
              </a:rPr>
              <a:t>automatic processing</a:t>
            </a:r>
            <a:r>
              <a:rPr lang="en-US" sz="2600" dirty="0">
                <a:solidFill>
                  <a:srgbClr val="000000"/>
                </a:solidFill>
                <a:latin typeface="Calibri" charset="0"/>
              </a:rPr>
              <a:t>. Implicit memories are formed </a:t>
            </a:r>
            <a:r>
              <a:rPr lang="en-US" sz="2600" i="1" dirty="0">
                <a:solidFill>
                  <a:srgbClr val="000000"/>
                </a:solidFill>
                <a:latin typeface="Calibri" charset="0"/>
              </a:rPr>
              <a:t>without our awareness that we are building a memory</a:t>
            </a:r>
            <a:r>
              <a:rPr lang="en-US" sz="2600" dirty="0">
                <a:solidFill>
                  <a:srgbClr val="000000"/>
                </a:solidFill>
                <a:latin typeface="Calibri" charset="0"/>
              </a:rPr>
              <a:t>, and without rehearsal or other processing in working memory.</a:t>
            </a:r>
          </a:p>
        </p:txBody>
      </p:sp>
      <p:sp>
        <p:nvSpPr>
          <p:cNvPr id="5" name="Rounded Rectangle 4"/>
          <p:cNvSpPr>
            <a:spLocks noChangeArrowheads="1"/>
          </p:cNvSpPr>
          <p:nvPr/>
        </p:nvSpPr>
        <p:spPr bwMode="auto">
          <a:xfrm>
            <a:off x="223838" y="1371600"/>
            <a:ext cx="3890962" cy="2320925"/>
          </a:xfrm>
          <a:prstGeom prst="roundRect">
            <a:avLst>
              <a:gd name="adj" fmla="val 16667"/>
            </a:avLst>
          </a:prstGeom>
          <a:solidFill>
            <a:srgbClr val="F36F21"/>
          </a:solidFill>
          <a:ln>
            <a:noFill/>
          </a:ln>
          <a:extLst>
            <a:ext uri="{91240B29-F687-4f45-9708-019B960494DF}">
              <a14:hiddenLine xmlns="" xmlns:a14="http://schemas.microsoft.com/office/drawing/2010/main" w="9525">
                <a:solidFill>
                  <a:srgbClr val="000000"/>
                </a:solidFill>
                <a:round/>
                <a:headEnd/>
                <a:tailEnd/>
              </a14:hiddenLine>
            </a:ext>
          </a:extLst>
        </p:spPr>
        <p:txBody>
          <a:bodyPr>
            <a:spAutoFit/>
          </a:bodyPr>
          <a:lstStyle/>
          <a:p>
            <a:pPr>
              <a:lnSpc>
                <a:spcPts val="2600"/>
              </a:lnSpc>
              <a:spcBef>
                <a:spcPct val="20000"/>
              </a:spcBef>
            </a:pPr>
            <a:r>
              <a:rPr lang="en-US" sz="2600" dirty="0">
                <a:latin typeface="Calibri" charset="0"/>
              </a:rPr>
              <a:t>So far, we have been talking about </a:t>
            </a:r>
            <a:r>
              <a:rPr lang="en-US" sz="2600" b="1" dirty="0">
                <a:latin typeface="Calibri" charset="0"/>
              </a:rPr>
              <a:t>explicit</a:t>
            </a:r>
            <a:r>
              <a:rPr lang="en-US" sz="2600" dirty="0">
                <a:latin typeface="Calibri" charset="0"/>
              </a:rPr>
              <a:t>/ </a:t>
            </a:r>
            <a:r>
              <a:rPr lang="ja-JP" altLang="en-US" sz="2600" b="1" dirty="0">
                <a:latin typeface="Calibri" charset="0"/>
              </a:rPr>
              <a:t>“</a:t>
            </a:r>
            <a:r>
              <a:rPr lang="en-US" sz="2600" b="1" dirty="0">
                <a:latin typeface="Calibri" charset="0"/>
              </a:rPr>
              <a:t>declarative</a:t>
            </a:r>
            <a:r>
              <a:rPr lang="ja-JP" altLang="en-US" sz="2600" b="1" dirty="0">
                <a:latin typeface="Calibri" charset="0"/>
              </a:rPr>
              <a:t>”</a:t>
            </a:r>
            <a:r>
              <a:rPr lang="en-US" sz="2600" b="1" dirty="0">
                <a:latin typeface="Calibri" charset="0"/>
              </a:rPr>
              <a:t> memories</a:t>
            </a:r>
            <a:r>
              <a:rPr lang="en-US" sz="2600" dirty="0">
                <a:latin typeface="Calibri" charset="0"/>
              </a:rPr>
              <a:t>: </a:t>
            </a:r>
            <a:r>
              <a:rPr lang="en-US" sz="2600" i="1" dirty="0">
                <a:latin typeface="Calibri" charset="0"/>
              </a:rPr>
              <a:t> facts and experiences that we can consciously know and recall</a:t>
            </a:r>
            <a:r>
              <a:rPr lang="en-US" sz="2600" dirty="0">
                <a:latin typeface="Calibri" charset="0"/>
              </a:rPr>
              <a:t>.</a:t>
            </a:r>
          </a:p>
        </p:txBody>
      </p:sp>
      <p:sp>
        <p:nvSpPr>
          <p:cNvPr id="8" name="Down Arrow 7"/>
          <p:cNvSpPr/>
          <p:nvPr/>
        </p:nvSpPr>
        <p:spPr>
          <a:xfrm>
            <a:off x="1828800" y="3692525"/>
            <a:ext cx="868363" cy="404812"/>
          </a:xfrm>
          <a:prstGeom prst="downArrow">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Down Arrow 8"/>
          <p:cNvSpPr/>
          <p:nvPr/>
        </p:nvSpPr>
        <p:spPr>
          <a:xfrm>
            <a:off x="6307137" y="3807619"/>
            <a:ext cx="866775" cy="457200"/>
          </a:xfrm>
          <a:prstGeom prst="downArrow">
            <a:avLst/>
          </a:prstGeom>
          <a:solidFill>
            <a:srgbClr val="3AA0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1091345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0"/>
            <a:ext cx="9144000" cy="1620838"/>
          </a:xfrm>
          <a:solidFill>
            <a:srgbClr val="3AA082"/>
          </a:solidFill>
        </p:spPr>
        <p:txBody>
          <a:bodyPr lIns="274320"/>
          <a:lstStyle/>
          <a:p>
            <a:pPr algn="l" eaLnBrk="1" hangingPunct="1">
              <a:lnSpc>
                <a:spcPts val="3200"/>
              </a:lnSpc>
            </a:pPr>
            <a:r>
              <a:rPr lang="en-US" b="1" dirty="0">
                <a:solidFill>
                  <a:schemeClr val="tx1"/>
                </a:solidFill>
                <a:latin typeface="Calibri" charset="0"/>
              </a:rPr>
              <a:t>Automatic Processing </a:t>
            </a:r>
            <a:br>
              <a:rPr lang="en-US" b="1" dirty="0">
                <a:solidFill>
                  <a:schemeClr val="tx1"/>
                </a:solidFill>
                <a:latin typeface="Calibri" charset="0"/>
              </a:rPr>
            </a:br>
            <a:r>
              <a:rPr lang="en-US" sz="3200" b="1" i="1" dirty="0">
                <a:solidFill>
                  <a:schemeClr val="tx1"/>
                </a:solidFill>
                <a:latin typeface="Calibri" charset="0"/>
              </a:rPr>
              <a:t>Some experiences go directly to long-term implicit memory</a:t>
            </a:r>
          </a:p>
        </p:txBody>
      </p:sp>
      <p:sp>
        <p:nvSpPr>
          <p:cNvPr id="3" name="Content Placeholder 2"/>
          <p:cNvSpPr>
            <a:spLocks noGrp="1"/>
          </p:cNvSpPr>
          <p:nvPr>
            <p:ph idx="1"/>
          </p:nvPr>
        </p:nvSpPr>
        <p:spPr>
          <a:xfrm>
            <a:off x="220663" y="2609850"/>
            <a:ext cx="8796337" cy="3686175"/>
          </a:xfrm>
        </p:spPr>
        <p:txBody>
          <a:bodyPr>
            <a:noAutofit/>
          </a:bodyPr>
          <a:lstStyle/>
          <a:p>
            <a:pPr eaLnBrk="1" hangingPunct="1">
              <a:lnSpc>
                <a:spcPts val="2600"/>
              </a:lnSpc>
              <a:spcBef>
                <a:spcPct val="0"/>
              </a:spcBef>
              <a:spcAft>
                <a:spcPts val="600"/>
              </a:spcAft>
              <a:buFont typeface="Wingdings" charset="0"/>
              <a:buChar char="§"/>
            </a:pPr>
            <a:r>
              <a:rPr lang="en-US" sz="2600" b="1" dirty="0">
                <a:latin typeface="Calibri" charset="0"/>
              </a:rPr>
              <a:t>procedural memory</a:t>
            </a:r>
            <a:r>
              <a:rPr lang="en-US" sz="2600" dirty="0">
                <a:latin typeface="Calibri" charset="0"/>
              </a:rPr>
              <a:t>, such as knowing how to ride a bike, and well-practiced knowledge such as word meanings</a:t>
            </a:r>
          </a:p>
          <a:p>
            <a:pPr eaLnBrk="1" hangingPunct="1">
              <a:lnSpc>
                <a:spcPts val="2600"/>
              </a:lnSpc>
              <a:spcBef>
                <a:spcPct val="0"/>
              </a:spcBef>
              <a:spcAft>
                <a:spcPts val="600"/>
              </a:spcAft>
              <a:buFont typeface="Wingdings" charset="0"/>
              <a:buChar char="§"/>
            </a:pPr>
            <a:r>
              <a:rPr lang="en-US" sz="2600" b="1" dirty="0">
                <a:latin typeface="Calibri" charset="0"/>
              </a:rPr>
              <a:t>conditioned associations</a:t>
            </a:r>
            <a:r>
              <a:rPr lang="en-US" sz="2600" dirty="0">
                <a:latin typeface="Calibri" charset="0"/>
              </a:rPr>
              <a:t>, such as a smell that triggers thoughts of a favorite place</a:t>
            </a:r>
          </a:p>
          <a:p>
            <a:pPr eaLnBrk="1" hangingPunct="1">
              <a:lnSpc>
                <a:spcPts val="2600"/>
              </a:lnSpc>
              <a:spcBef>
                <a:spcPct val="0"/>
              </a:spcBef>
              <a:spcAft>
                <a:spcPts val="600"/>
              </a:spcAft>
              <a:buFont typeface="Wingdings" charset="0"/>
              <a:buChar char="§"/>
            </a:pPr>
            <a:r>
              <a:rPr lang="en-US" sz="2600" dirty="0">
                <a:latin typeface="Calibri" charset="0"/>
              </a:rPr>
              <a:t>information about </a:t>
            </a:r>
            <a:r>
              <a:rPr lang="en-US" sz="2600" b="1" dirty="0">
                <a:latin typeface="Calibri" charset="0"/>
              </a:rPr>
              <a:t>space</a:t>
            </a:r>
            <a:r>
              <a:rPr lang="en-US" sz="2600" dirty="0">
                <a:latin typeface="Calibri" charset="0"/>
              </a:rPr>
              <a:t>,</a:t>
            </a:r>
            <a:r>
              <a:rPr lang="en-US" sz="2600" b="1" dirty="0">
                <a:latin typeface="Calibri" charset="0"/>
              </a:rPr>
              <a:t> </a:t>
            </a:r>
            <a:r>
              <a:rPr lang="en-US" sz="2600" dirty="0">
                <a:latin typeface="Calibri" charset="0"/>
              </a:rPr>
              <a:t>such as being able to picture where things are after walking through a room </a:t>
            </a:r>
          </a:p>
          <a:p>
            <a:pPr eaLnBrk="1" hangingPunct="1">
              <a:lnSpc>
                <a:spcPts val="2600"/>
              </a:lnSpc>
              <a:spcBef>
                <a:spcPct val="0"/>
              </a:spcBef>
              <a:spcAft>
                <a:spcPts val="600"/>
              </a:spcAft>
              <a:buFont typeface="Wingdings" charset="0"/>
              <a:buChar char="§"/>
            </a:pPr>
            <a:r>
              <a:rPr lang="en-US" sz="2600" dirty="0">
                <a:latin typeface="Calibri" charset="0"/>
              </a:rPr>
              <a:t>information about </a:t>
            </a:r>
            <a:r>
              <a:rPr lang="en-US" sz="2600" b="1" dirty="0">
                <a:latin typeface="Calibri" charset="0"/>
              </a:rPr>
              <a:t>time</a:t>
            </a:r>
            <a:r>
              <a:rPr lang="en-US" sz="2600" dirty="0">
                <a:latin typeface="Calibri" charset="0"/>
              </a:rPr>
              <a:t>,</a:t>
            </a:r>
            <a:r>
              <a:rPr lang="en-US" sz="2600" b="1" dirty="0">
                <a:latin typeface="Calibri" charset="0"/>
              </a:rPr>
              <a:t> </a:t>
            </a:r>
            <a:r>
              <a:rPr lang="en-US" sz="2600" dirty="0">
                <a:latin typeface="Calibri" charset="0"/>
              </a:rPr>
              <a:t>such as retracing a sequence of events if you lost something</a:t>
            </a:r>
          </a:p>
          <a:p>
            <a:pPr eaLnBrk="1" hangingPunct="1">
              <a:lnSpc>
                <a:spcPts val="2600"/>
              </a:lnSpc>
              <a:spcBef>
                <a:spcPct val="0"/>
              </a:spcBef>
              <a:spcAft>
                <a:spcPts val="600"/>
              </a:spcAft>
              <a:buFont typeface="Wingdings" charset="0"/>
              <a:buChar char="§"/>
            </a:pPr>
            <a:r>
              <a:rPr lang="en-US" sz="2600" dirty="0">
                <a:latin typeface="Calibri" charset="0"/>
              </a:rPr>
              <a:t>information about </a:t>
            </a:r>
            <a:r>
              <a:rPr lang="en-US" sz="2600" b="1" dirty="0">
                <a:latin typeface="Calibri" charset="0"/>
              </a:rPr>
              <a:t>frequency</a:t>
            </a:r>
            <a:r>
              <a:rPr lang="en-US" sz="2600" dirty="0">
                <a:latin typeface="Calibri" charset="0"/>
              </a:rPr>
              <a:t>, such as thinking, </a:t>
            </a:r>
            <a:r>
              <a:rPr lang="ja-JP" altLang="en-US" sz="2600" dirty="0">
                <a:latin typeface="Calibri" charset="0"/>
              </a:rPr>
              <a:t>“</a:t>
            </a:r>
            <a:r>
              <a:rPr lang="en-US" sz="2600" dirty="0">
                <a:latin typeface="Calibri" charset="0"/>
              </a:rPr>
              <a:t>I just noticed that this is the third texting driver I</a:t>
            </a:r>
            <a:r>
              <a:rPr lang="ja-JP" altLang="en-US" sz="2600" dirty="0">
                <a:latin typeface="Calibri" charset="0"/>
              </a:rPr>
              <a:t>’</a:t>
            </a:r>
            <a:r>
              <a:rPr lang="en-US" sz="2600" dirty="0" err="1">
                <a:latin typeface="Calibri" charset="0"/>
              </a:rPr>
              <a:t>ve</a:t>
            </a:r>
            <a:r>
              <a:rPr lang="en-US" sz="2600" dirty="0">
                <a:latin typeface="Calibri" charset="0"/>
              </a:rPr>
              <a:t> passed today.</a:t>
            </a:r>
            <a:r>
              <a:rPr lang="ja-JP" altLang="en-US" sz="2600" dirty="0">
                <a:latin typeface="Calibri" charset="0"/>
              </a:rPr>
              <a:t>”</a:t>
            </a:r>
            <a:endParaRPr lang="en-US" sz="2600" dirty="0">
              <a:latin typeface="Calibri" charset="0"/>
            </a:endParaRPr>
          </a:p>
        </p:txBody>
      </p:sp>
      <p:sp>
        <p:nvSpPr>
          <p:cNvPr id="4" name="Rectangle 3"/>
          <p:cNvSpPr>
            <a:spLocks noChangeArrowheads="1"/>
          </p:cNvSpPr>
          <p:nvPr/>
        </p:nvSpPr>
        <p:spPr bwMode="auto">
          <a:xfrm>
            <a:off x="127000" y="1731963"/>
            <a:ext cx="8774113" cy="96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ts val="2600"/>
              </a:lnSpc>
              <a:spcAft>
                <a:spcPts val="600"/>
              </a:spcAft>
            </a:pPr>
            <a:r>
              <a:rPr lang="en-US" sz="2600">
                <a:latin typeface="Calibri" charset="0"/>
              </a:rPr>
              <a:t>Some experiences are processed automatically into implicit memory, without any effortful/working memory processing:</a:t>
            </a:r>
          </a:p>
        </p:txBody>
      </p:sp>
    </p:spTree>
    <p:extLst>
      <p:ext uri="{BB962C8B-B14F-4D97-AF65-F5344CB8AC3E}">
        <p14:creationId xmlns:p14="http://schemas.microsoft.com/office/powerpoint/2010/main" val="11883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Content Placeholder 2"/>
          <p:cNvSpPr>
            <a:spLocks noGrp="1"/>
          </p:cNvSpPr>
          <p:nvPr>
            <p:ph idx="1"/>
          </p:nvPr>
        </p:nvSpPr>
        <p:spPr>
          <a:xfrm>
            <a:off x="457200" y="1600200"/>
            <a:ext cx="8229600" cy="1143000"/>
          </a:xfrm>
        </p:spPr>
        <p:txBody>
          <a:bodyPr/>
          <a:lstStyle/>
          <a:p>
            <a:pPr eaLnBrk="1" hangingPunct="1"/>
            <a:endParaRPr lang="en-US">
              <a:latin typeface="Calibri" charset="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57150" y="361950"/>
            <a:ext cx="9029700" cy="6134100"/>
          </a:xfrm>
          <a:prstGeom prst="rect">
            <a:avLst/>
          </a:prstGeom>
        </p:spPr>
      </p:pic>
    </p:spTree>
    <p:extLst>
      <p:ext uri="{BB962C8B-B14F-4D97-AF65-F5344CB8AC3E}">
        <p14:creationId xmlns:p14="http://schemas.microsoft.com/office/powerpoint/2010/main" val="1233793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0" y="0"/>
            <a:ext cx="9144000" cy="762000"/>
          </a:xfrm>
          <a:solidFill>
            <a:srgbClr val="A0366C"/>
          </a:solidFill>
        </p:spPr>
        <p:txBody>
          <a:bodyPr lIns="274320"/>
          <a:lstStyle/>
          <a:p>
            <a:pPr algn="l" eaLnBrk="1" hangingPunct="1">
              <a:lnSpc>
                <a:spcPts val="4200"/>
              </a:lnSpc>
            </a:pPr>
            <a:r>
              <a:rPr lang="en-US" b="1" dirty="0">
                <a:solidFill>
                  <a:srgbClr val="F8F6E3"/>
                </a:solidFill>
                <a:latin typeface="Calibri" charset="0"/>
                <a:ea typeface="ＭＳ Ｐゴシック" charset="0"/>
                <a:cs typeface="ＭＳ Ｐゴシック" charset="0"/>
              </a:rPr>
              <a:t> </a:t>
            </a:r>
            <a:r>
              <a:rPr lang="en-US" b="1" dirty="0">
                <a:solidFill>
                  <a:schemeClr val="tx1"/>
                </a:solidFill>
                <a:latin typeface="Calibri" charset="0"/>
                <a:ea typeface="ＭＳ Ｐゴシック" charset="0"/>
                <a:cs typeface="ＭＳ Ｐゴシック" charset="0"/>
              </a:rPr>
              <a:t>The Two Types of Amnesia</a:t>
            </a:r>
          </a:p>
        </p:txBody>
      </p:sp>
      <p:sp>
        <p:nvSpPr>
          <p:cNvPr id="3" name="Content Placeholder 2"/>
          <p:cNvSpPr>
            <a:spLocks noGrp="1"/>
          </p:cNvSpPr>
          <p:nvPr>
            <p:ph sz="half" idx="1"/>
          </p:nvPr>
        </p:nvSpPr>
        <p:spPr>
          <a:xfrm>
            <a:off x="192088" y="2619375"/>
            <a:ext cx="4379912" cy="2619375"/>
          </a:xfrm>
        </p:spPr>
        <p:txBody>
          <a:bodyPr>
            <a:normAutofit lnSpcReduction="10000"/>
          </a:bodyPr>
          <a:lstStyle/>
          <a:p>
            <a:pPr eaLnBrk="1" hangingPunct="1">
              <a:lnSpc>
                <a:spcPct val="80000"/>
              </a:lnSpc>
              <a:spcBef>
                <a:spcPts val="600"/>
              </a:spcBef>
              <a:buFont typeface="Wingdings" charset="0"/>
              <a:buChar char="§"/>
            </a:pPr>
            <a:r>
              <a:rPr lang="en-US" sz="2600">
                <a:latin typeface="Calibri" charset="0"/>
                <a:ea typeface="ＭＳ Ｐゴシック" charset="0"/>
                <a:cs typeface="ＭＳ Ｐゴシック" charset="0"/>
              </a:rPr>
              <a:t>Retrograde amnesia can be caused by head injury or emotional trauma and is often temporary.</a:t>
            </a:r>
          </a:p>
          <a:p>
            <a:pPr eaLnBrk="1" hangingPunct="1">
              <a:lnSpc>
                <a:spcPct val="80000"/>
              </a:lnSpc>
              <a:spcBef>
                <a:spcPts val="600"/>
              </a:spcBef>
              <a:buFont typeface="Wingdings" charset="0"/>
              <a:buChar char="§"/>
            </a:pPr>
            <a:r>
              <a:rPr lang="en-US" sz="2600">
                <a:latin typeface="Calibri" charset="0"/>
                <a:ea typeface="ＭＳ Ｐゴシック" charset="0"/>
                <a:cs typeface="ＭＳ Ｐゴシック" charset="0"/>
              </a:rPr>
              <a:t>It can also be caused by more severe brain damage; in that case, it may include anterograde amnesia. </a:t>
            </a:r>
          </a:p>
        </p:txBody>
      </p:sp>
      <p:sp>
        <p:nvSpPr>
          <p:cNvPr id="4" name="Content Placeholder 3"/>
          <p:cNvSpPr>
            <a:spLocks noGrp="1"/>
          </p:cNvSpPr>
          <p:nvPr>
            <p:ph sz="half" idx="2"/>
          </p:nvPr>
        </p:nvSpPr>
        <p:spPr>
          <a:xfrm>
            <a:off x="4656138" y="2725738"/>
            <a:ext cx="4364037" cy="2433637"/>
          </a:xfrm>
        </p:spPr>
        <p:txBody>
          <a:bodyPr>
            <a:normAutofit lnSpcReduction="10000"/>
          </a:bodyPr>
          <a:lstStyle/>
          <a:p>
            <a:pPr eaLnBrk="1" hangingPunct="1">
              <a:lnSpc>
                <a:spcPct val="80000"/>
              </a:lnSpc>
              <a:spcBef>
                <a:spcPts val="600"/>
              </a:spcBef>
              <a:buFont typeface="Wingdings" charset="0"/>
              <a:buChar char="§"/>
            </a:pPr>
            <a:r>
              <a:rPr lang="en-US" sz="2600" dirty="0" smtClean="0">
                <a:latin typeface="Calibri" charset="0"/>
                <a:ea typeface="ＭＳ Ｐゴシック" charset="0"/>
                <a:cs typeface="ＭＳ Ｐゴシック" charset="0"/>
              </a:rPr>
              <a:t>See </a:t>
            </a:r>
            <a:r>
              <a:rPr lang="en-US" sz="2600" dirty="0">
                <a:latin typeface="Calibri" charset="0"/>
                <a:ea typeface="ＭＳ Ｐゴシック" charset="0"/>
                <a:cs typeface="ＭＳ Ｐゴシック" charset="0"/>
              </a:rPr>
              <a:t>also the movie </a:t>
            </a:r>
            <a:r>
              <a:rPr lang="en-US" sz="2600" i="1" dirty="0">
                <a:latin typeface="Calibri" charset="0"/>
                <a:ea typeface="ＭＳ Ｐゴシック" charset="0"/>
                <a:cs typeface="ＭＳ Ｐゴシック" charset="0"/>
              </a:rPr>
              <a:t>Memento. </a:t>
            </a:r>
            <a:r>
              <a:rPr lang="en-US" sz="2600" dirty="0">
                <a:latin typeface="Calibri" charset="0"/>
                <a:ea typeface="ＭＳ Ｐゴシック" charset="0"/>
                <a:cs typeface="ＭＳ Ｐゴシック" charset="0"/>
              </a:rPr>
              <a:t>Most other movie amnesia is retrograde amnesia.</a:t>
            </a:r>
          </a:p>
          <a:p>
            <a:pPr eaLnBrk="1" hangingPunct="1">
              <a:lnSpc>
                <a:spcPct val="80000"/>
              </a:lnSpc>
              <a:spcBef>
                <a:spcPts val="600"/>
              </a:spcBef>
              <a:buFont typeface="Wingdings" charset="0"/>
              <a:buChar char="§"/>
            </a:pPr>
            <a:endParaRPr lang="en-US" dirty="0">
              <a:latin typeface="Calibri" charset="0"/>
              <a:ea typeface="ＭＳ Ｐゴシック" charset="0"/>
              <a:cs typeface="ＭＳ Ｐゴシック"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310188"/>
            <a:ext cx="9144000" cy="154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6" name="Rounded Rectangle 14"/>
          <p:cNvSpPr>
            <a:spLocks noChangeArrowheads="1"/>
          </p:cNvSpPr>
          <p:nvPr/>
        </p:nvSpPr>
        <p:spPr bwMode="auto">
          <a:xfrm>
            <a:off x="484188" y="1019175"/>
            <a:ext cx="3532187" cy="1443038"/>
          </a:xfrm>
          <a:prstGeom prst="roundRect">
            <a:avLst>
              <a:gd name="adj" fmla="val 16667"/>
            </a:avLst>
          </a:prstGeom>
          <a:solidFill>
            <a:srgbClr val="F36F2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nSpc>
                <a:spcPct val="80000"/>
              </a:lnSpc>
              <a:spcBef>
                <a:spcPts val="600"/>
              </a:spcBef>
            </a:pPr>
            <a:r>
              <a:rPr lang="en-US" sz="2800" b="1" dirty="0">
                <a:latin typeface="Calibri" charset="0"/>
              </a:rPr>
              <a:t>Retrograde amnesia </a:t>
            </a:r>
            <a:r>
              <a:rPr lang="en-US" sz="2800" i="1" dirty="0">
                <a:latin typeface="Calibri" charset="0"/>
              </a:rPr>
              <a:t>refers to an inability to </a:t>
            </a:r>
            <a:r>
              <a:rPr lang="en-US" sz="2800" b="1" i="1" dirty="0">
                <a:latin typeface="Calibri" charset="0"/>
              </a:rPr>
              <a:t>retrieve</a:t>
            </a:r>
            <a:r>
              <a:rPr lang="en-US" sz="2800" i="1" dirty="0">
                <a:latin typeface="Calibri" charset="0"/>
              </a:rPr>
              <a:t> memory of the </a:t>
            </a:r>
            <a:r>
              <a:rPr lang="en-US" sz="2800" i="1" u="sng" dirty="0">
                <a:latin typeface="Calibri" charset="0"/>
              </a:rPr>
              <a:t>past</a:t>
            </a:r>
            <a:r>
              <a:rPr lang="en-US" sz="2800" dirty="0">
                <a:latin typeface="Calibri" charset="0"/>
              </a:rPr>
              <a:t>.</a:t>
            </a:r>
          </a:p>
        </p:txBody>
      </p:sp>
      <p:sp>
        <p:nvSpPr>
          <p:cNvPr id="81927" name="Rounded Rectangle 15"/>
          <p:cNvSpPr>
            <a:spLocks noChangeArrowheads="1"/>
          </p:cNvSpPr>
          <p:nvPr/>
        </p:nvSpPr>
        <p:spPr bwMode="auto">
          <a:xfrm>
            <a:off x="4430713" y="915988"/>
            <a:ext cx="4502150" cy="1627187"/>
          </a:xfrm>
          <a:prstGeom prst="roundRect">
            <a:avLst>
              <a:gd name="adj" fmla="val 16667"/>
            </a:avLst>
          </a:prstGeom>
          <a:solidFill>
            <a:srgbClr val="F36F21"/>
          </a:solidFill>
          <a:ln>
            <a:noFill/>
          </a:ln>
          <a:extLst>
            <a:ext uri="{91240B29-F687-4f45-9708-019B960494DF}">
              <a14:hiddenLine xmlns="" xmlns:a14="http://schemas.microsoft.com/office/drawing/2010/main" w="9525">
                <a:solidFill>
                  <a:srgbClr val="000000"/>
                </a:solidFill>
                <a:round/>
                <a:headEnd/>
                <a:tailEnd/>
              </a14:hiddenLine>
            </a:ext>
          </a:extLst>
        </p:spPr>
        <p:txBody>
          <a:bodyPr>
            <a:spAutoFit/>
          </a:bodyPr>
          <a:lstStyle/>
          <a:p>
            <a:pPr>
              <a:lnSpc>
                <a:spcPct val="80000"/>
              </a:lnSpc>
              <a:spcBef>
                <a:spcPts val="600"/>
              </a:spcBef>
            </a:pPr>
            <a:r>
              <a:rPr lang="en-US" sz="2800" b="1" dirty="0">
                <a:latin typeface="Calibri" charset="0"/>
              </a:rPr>
              <a:t>Anterograde amnesia </a:t>
            </a:r>
            <a:r>
              <a:rPr lang="en-US" sz="2800" dirty="0">
                <a:latin typeface="Calibri" charset="0"/>
              </a:rPr>
              <a:t>refers to an </a:t>
            </a:r>
            <a:r>
              <a:rPr lang="en-US" sz="2800" i="1" dirty="0">
                <a:latin typeface="Calibri" charset="0"/>
              </a:rPr>
              <a:t>inability to </a:t>
            </a:r>
            <a:r>
              <a:rPr lang="en-US" sz="2800" b="1" i="1" dirty="0">
                <a:latin typeface="Calibri" charset="0"/>
              </a:rPr>
              <a:t>form</a:t>
            </a:r>
            <a:r>
              <a:rPr lang="en-US" sz="2800" i="1" dirty="0">
                <a:latin typeface="Calibri" charset="0"/>
              </a:rPr>
              <a:t> </a:t>
            </a:r>
            <a:r>
              <a:rPr lang="en-US" sz="2800" i="1" u="sng" dirty="0">
                <a:latin typeface="Calibri" charset="0"/>
              </a:rPr>
              <a:t>new</a:t>
            </a:r>
            <a:r>
              <a:rPr lang="en-US" sz="2800" i="1" dirty="0">
                <a:latin typeface="Calibri" charset="0"/>
              </a:rPr>
              <a:t> long-term declarative/ explicit memories.</a:t>
            </a:r>
          </a:p>
        </p:txBody>
      </p:sp>
    </p:spTree>
    <p:extLst>
      <p:ext uri="{BB962C8B-B14F-4D97-AF65-F5344CB8AC3E}">
        <p14:creationId xmlns:p14="http://schemas.microsoft.com/office/powerpoint/2010/main" val="411395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0" y="0"/>
            <a:ext cx="9144000" cy="1295400"/>
          </a:xfrm>
          <a:solidFill>
            <a:srgbClr val="A0366C"/>
          </a:solidFill>
        </p:spPr>
        <p:txBody>
          <a:bodyPr lIns="274320"/>
          <a:lstStyle/>
          <a:p>
            <a:pPr algn="l" eaLnBrk="1" hangingPunct="1">
              <a:lnSpc>
                <a:spcPts val="4200"/>
              </a:lnSpc>
            </a:pPr>
            <a:r>
              <a:rPr lang="en-US" b="1" dirty="0">
                <a:solidFill>
                  <a:srgbClr val="F8F6E3"/>
                </a:solidFill>
                <a:latin typeface="Calibri" charset="0"/>
                <a:ea typeface="ＭＳ Ｐゴシック" charset="0"/>
                <a:cs typeface="ＭＳ Ｐゴシック" charset="0"/>
                <a:hlinkClick r:id="rId3"/>
              </a:rPr>
              <a:t>The Brain and the Two-Track Mind: The Case of Henry </a:t>
            </a:r>
            <a:r>
              <a:rPr lang="en-US" b="1" dirty="0" err="1">
                <a:solidFill>
                  <a:srgbClr val="F8F6E3"/>
                </a:solidFill>
                <a:latin typeface="Calibri" charset="0"/>
                <a:ea typeface="ＭＳ Ｐゴシック" charset="0"/>
                <a:cs typeface="ＭＳ Ｐゴシック" charset="0"/>
                <a:hlinkClick r:id="rId3"/>
              </a:rPr>
              <a:t>Molaison</a:t>
            </a:r>
            <a:r>
              <a:rPr lang="en-US" b="1" dirty="0">
                <a:solidFill>
                  <a:srgbClr val="F8F6E3"/>
                </a:solidFill>
                <a:latin typeface="Calibri" charset="0"/>
                <a:ea typeface="ＭＳ Ｐゴシック" charset="0"/>
                <a:cs typeface="ＭＳ Ｐゴシック" charset="0"/>
                <a:hlinkClick r:id="rId3"/>
              </a:rPr>
              <a:t> (</a:t>
            </a:r>
            <a:r>
              <a:rPr lang="ja-JP" altLang="en-US" b="1" dirty="0">
                <a:solidFill>
                  <a:srgbClr val="F8F6E3"/>
                </a:solidFill>
                <a:latin typeface="Calibri" charset="0"/>
                <a:ea typeface="ＭＳ Ｐゴシック" charset="0"/>
                <a:cs typeface="ＭＳ Ｐゴシック" charset="0"/>
                <a:hlinkClick r:id="rId3"/>
              </a:rPr>
              <a:t>“</a:t>
            </a:r>
            <a:r>
              <a:rPr lang="en-US" b="1" dirty="0">
                <a:solidFill>
                  <a:srgbClr val="F8F6E3"/>
                </a:solidFill>
                <a:latin typeface="Calibri" charset="0"/>
                <a:ea typeface="ＭＳ Ｐゴシック" charset="0"/>
                <a:cs typeface="ＭＳ Ｐゴシック" charset="0"/>
                <a:hlinkClick r:id="rId3"/>
              </a:rPr>
              <a:t>H.M.</a:t>
            </a:r>
            <a:r>
              <a:rPr lang="ja-JP" altLang="en-US" b="1" dirty="0">
                <a:solidFill>
                  <a:srgbClr val="F8F6E3"/>
                </a:solidFill>
                <a:latin typeface="Calibri" charset="0"/>
                <a:ea typeface="ＭＳ Ｐゴシック" charset="0"/>
                <a:cs typeface="ＭＳ Ｐゴシック" charset="0"/>
                <a:hlinkClick r:id="rId3"/>
              </a:rPr>
              <a:t>”</a:t>
            </a:r>
            <a:r>
              <a:rPr lang="en-US" b="1" dirty="0">
                <a:solidFill>
                  <a:srgbClr val="F8F6E3"/>
                </a:solidFill>
                <a:latin typeface="Calibri" charset="0"/>
                <a:ea typeface="ＭＳ Ｐゴシック" charset="0"/>
                <a:cs typeface="ＭＳ Ｐゴシック" charset="0"/>
                <a:hlinkClick r:id="rId3"/>
              </a:rPr>
              <a:t>)</a:t>
            </a:r>
            <a:endParaRPr lang="en-US" b="1" dirty="0">
              <a:solidFill>
                <a:srgbClr val="F8F6E3"/>
              </a:solidFill>
              <a:latin typeface="Calibri" charset="0"/>
              <a:ea typeface="ＭＳ Ｐゴシック" charset="0"/>
              <a:cs typeface="ＭＳ Ｐゴシック" charset="0"/>
            </a:endParaRPr>
          </a:p>
        </p:txBody>
      </p:sp>
      <p:sp>
        <p:nvSpPr>
          <p:cNvPr id="3" name="Content Placeholder 2"/>
          <p:cNvSpPr>
            <a:spLocks noGrp="1"/>
          </p:cNvSpPr>
          <p:nvPr>
            <p:ph sz="half" idx="1"/>
          </p:nvPr>
        </p:nvSpPr>
        <p:spPr>
          <a:xfrm>
            <a:off x="98425" y="1414463"/>
            <a:ext cx="3830638" cy="4876800"/>
          </a:xfrm>
        </p:spPr>
        <p:txBody>
          <a:bodyPr>
            <a:normAutofit fontScale="85000" lnSpcReduction="10000"/>
          </a:bodyPr>
          <a:lstStyle/>
          <a:p>
            <a:pPr eaLnBrk="1" hangingPunct="1">
              <a:lnSpc>
                <a:spcPts val="2400"/>
              </a:lnSpc>
              <a:spcBef>
                <a:spcPct val="0"/>
              </a:spcBef>
              <a:spcAft>
                <a:spcPts val="600"/>
              </a:spcAft>
              <a:buFont typeface="Wingdings" charset="0"/>
              <a:buChar char="§"/>
            </a:pPr>
            <a:r>
              <a:rPr lang="en-US" sz="2600" dirty="0">
                <a:latin typeface="Calibri" charset="0"/>
                <a:ea typeface="ＭＳ Ｐゴシック" charset="0"/>
                <a:cs typeface="ＭＳ Ｐゴシック" charset="0"/>
              </a:rPr>
              <a:t>In 1953, the removal of H.M.</a:t>
            </a:r>
            <a:r>
              <a:rPr lang="ja-JP" altLang="en-US" sz="2600" dirty="0">
                <a:latin typeface="Calibri" charset="0"/>
                <a:ea typeface="ＭＳ Ｐゴシック" charset="0"/>
                <a:cs typeface="ＭＳ Ｐゴシック" charset="0"/>
              </a:rPr>
              <a:t>’</a:t>
            </a:r>
            <a:r>
              <a:rPr lang="en-US" sz="2600" dirty="0">
                <a:latin typeface="Calibri" charset="0"/>
                <a:ea typeface="ＭＳ Ｐゴシック" charset="0"/>
                <a:cs typeface="ＭＳ Ｐゴシック" charset="0"/>
              </a:rPr>
              <a:t>s hippocampus at age 27 ended his seizures, but also ended his ability to form new explicit memories.</a:t>
            </a:r>
          </a:p>
          <a:p>
            <a:pPr eaLnBrk="1" hangingPunct="1">
              <a:lnSpc>
                <a:spcPts val="2400"/>
              </a:lnSpc>
              <a:spcBef>
                <a:spcPct val="0"/>
              </a:spcBef>
              <a:spcAft>
                <a:spcPts val="600"/>
              </a:spcAft>
              <a:buFont typeface="Wingdings" charset="0"/>
              <a:buChar char="§"/>
            </a:pPr>
            <a:r>
              <a:rPr lang="en-US" sz="2600" dirty="0">
                <a:latin typeface="Calibri" charset="0"/>
                <a:ea typeface="ＭＳ Ｐゴシック" charset="0"/>
                <a:cs typeface="ＭＳ Ｐゴシック" charset="0"/>
              </a:rPr>
              <a:t>H.M. could learn new skills, procedures, locations of objects, and games, but had no memory of the lessons or the instructors. Why?</a:t>
            </a:r>
          </a:p>
          <a:p>
            <a:pPr eaLnBrk="1" hangingPunct="1">
              <a:lnSpc>
                <a:spcPts val="2400"/>
              </a:lnSpc>
              <a:spcBef>
                <a:spcPct val="0"/>
              </a:spcBef>
              <a:spcAft>
                <a:spcPts val="600"/>
              </a:spcAft>
              <a:buFont typeface="Wingdings" charset="0"/>
              <a:buChar char="§"/>
            </a:pPr>
            <a:r>
              <a:rPr lang="en-US" sz="2600" dirty="0">
                <a:latin typeface="Calibri" charset="0"/>
                <a:ea typeface="ＭＳ Ｐゴシック" charset="0"/>
                <a:cs typeface="ＭＳ Ｐゴシック" charset="0"/>
              </a:rPr>
              <a:t>H.M. also retained memories from before the surgery. What is his condition called?</a:t>
            </a:r>
          </a:p>
        </p:txBody>
      </p:sp>
      <p:sp>
        <p:nvSpPr>
          <p:cNvPr id="4" name="Content Placeholder 3"/>
          <p:cNvSpPr>
            <a:spLocks noGrp="1"/>
          </p:cNvSpPr>
          <p:nvPr>
            <p:ph sz="half" idx="2"/>
          </p:nvPr>
        </p:nvSpPr>
        <p:spPr>
          <a:xfrm>
            <a:off x="4198938" y="4800600"/>
            <a:ext cx="4945062" cy="1454150"/>
          </a:xfrm>
        </p:spPr>
        <p:txBody>
          <a:bodyPr>
            <a:normAutofit fontScale="85000" lnSpcReduction="10000"/>
          </a:bodyPr>
          <a:lstStyle/>
          <a:p>
            <a:pPr marL="0" indent="0" eaLnBrk="1" hangingPunct="1">
              <a:lnSpc>
                <a:spcPts val="2400"/>
              </a:lnSpc>
              <a:spcBef>
                <a:spcPct val="0"/>
              </a:spcBef>
              <a:spcAft>
                <a:spcPts val="600"/>
              </a:spcAft>
              <a:buFont typeface="Arial" charset="0"/>
              <a:buNone/>
            </a:pPr>
            <a:r>
              <a:rPr lang="en-US" sz="2600" b="1" dirty="0">
                <a:solidFill>
                  <a:srgbClr val="0070C0"/>
                </a:solidFill>
                <a:latin typeface="Calibri" charset="0"/>
                <a:ea typeface="ＭＳ Ｐゴシック" charset="0"/>
                <a:cs typeface="ＭＳ Ｐゴシック" charset="0"/>
              </a:rPr>
              <a:t>H.M., like another such patient, </a:t>
            </a:r>
            <a:r>
              <a:rPr lang="ja-JP" altLang="en-US" sz="2600" b="1" dirty="0">
                <a:solidFill>
                  <a:srgbClr val="0070C0"/>
                </a:solidFill>
                <a:latin typeface="Calibri" charset="0"/>
                <a:ea typeface="ＭＳ Ｐゴシック" charset="0"/>
                <a:cs typeface="ＭＳ Ｐゴシック" charset="0"/>
              </a:rPr>
              <a:t>“</a:t>
            </a:r>
            <a:r>
              <a:rPr lang="en-US" sz="2600" b="1" dirty="0">
                <a:solidFill>
                  <a:srgbClr val="0070C0"/>
                </a:solidFill>
                <a:latin typeface="Calibri" charset="0"/>
                <a:ea typeface="ＭＳ Ｐゴシック" charset="0"/>
                <a:cs typeface="ＭＳ Ｐゴシック" charset="0"/>
              </a:rPr>
              <a:t>Jimmy,</a:t>
            </a:r>
            <a:r>
              <a:rPr lang="ja-JP" altLang="en-US" sz="2600" b="1" dirty="0">
                <a:solidFill>
                  <a:srgbClr val="0070C0"/>
                </a:solidFill>
                <a:latin typeface="Calibri" charset="0"/>
                <a:ea typeface="ＭＳ Ｐゴシック" charset="0"/>
                <a:cs typeface="ＭＳ Ｐゴシック" charset="0"/>
              </a:rPr>
              <a:t>”</a:t>
            </a:r>
            <a:r>
              <a:rPr lang="en-US" sz="2600" b="1" dirty="0">
                <a:solidFill>
                  <a:srgbClr val="0070C0"/>
                </a:solidFill>
                <a:latin typeface="Calibri" charset="0"/>
                <a:ea typeface="ＭＳ Ｐゴシック" charset="0"/>
                <a:cs typeface="ＭＳ Ｐゴシック" charset="0"/>
              </a:rPr>
              <a:t> could not understand why his face looked older than 27 in the mirror. Why not?</a:t>
            </a:r>
          </a:p>
        </p:txBody>
      </p:sp>
      <p:pic>
        <p:nvPicPr>
          <p:cNvPr id="2050" name="Picture 2"/>
          <p:cNvPicPr>
            <a:picLocks noChangeAspect="1" noChangeArrowheads="1"/>
          </p:cNvPicPr>
          <p:nvPr/>
        </p:nvPicPr>
        <p:blipFill>
          <a:blip r:embed="rId4"/>
          <a:srcRect l="7115" r="5627"/>
          <a:stretch>
            <a:fillRect/>
          </a:stretch>
        </p:blipFill>
        <p:spPr bwMode="auto">
          <a:xfrm>
            <a:off x="4075113" y="1414463"/>
            <a:ext cx="2449512" cy="3227387"/>
          </a:xfrm>
          <a:prstGeom prst="rect">
            <a:avLst/>
          </a:prstGeom>
          <a:noFill/>
          <a:ln w="9525">
            <a:noFill/>
            <a:miter lim="800000"/>
            <a:headEnd/>
            <a:tailEnd/>
          </a:ln>
          <a:effectLst>
            <a:outerShdw blurRad="292100" dist="139700" dir="2700000" algn="tl" rotWithShape="0">
              <a:srgbClr val="333333">
                <a:alpha val="64999"/>
              </a:srgbClr>
            </a:outerShdw>
          </a:effectLst>
        </p:spPr>
      </p:pic>
      <p:pic>
        <p:nvPicPr>
          <p:cNvPr id="6" name="Picture 5" descr="Temp-4.png"/>
          <p:cNvPicPr>
            <a:picLocks noChangeAspect="1"/>
          </p:cNvPicPr>
          <p:nvPr/>
        </p:nvPicPr>
        <p:blipFill>
          <a:blip r:embed="rId5">
            <a:grayscl/>
          </a:blip>
          <a:srcRect l="78333" t="40741" b="19260"/>
          <a:stretch>
            <a:fillRect/>
          </a:stretch>
        </p:blipFill>
        <p:spPr bwMode="auto">
          <a:xfrm>
            <a:off x="6699250" y="1414463"/>
            <a:ext cx="2332038" cy="3227387"/>
          </a:xfrm>
          <a:prstGeom prst="rect">
            <a:avLst/>
          </a:prstGeom>
          <a:noFill/>
          <a:ln w="9525">
            <a:noFill/>
            <a:miter lim="800000"/>
            <a:headEnd/>
            <a:tailEnd/>
          </a:ln>
          <a:effectLst>
            <a:outerShdw blurRad="292100" dist="139700" dir="2700000" algn="tl" rotWithShape="0">
              <a:srgbClr val="333333">
                <a:alpha val="64999"/>
              </a:srgbClr>
            </a:outerShdw>
          </a:effectLst>
        </p:spPr>
      </p:pic>
    </p:spTree>
    <p:extLst>
      <p:ext uri="{BB962C8B-B14F-4D97-AF65-F5344CB8AC3E}">
        <p14:creationId xmlns:p14="http://schemas.microsoft.com/office/powerpoint/2010/main" val="1694650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Studying Memories</a:t>
            </a:r>
            <a:endParaRPr lang="en-US" dirty="0">
              <a:solidFill>
                <a:schemeClr val="tx1"/>
              </a:solidFill>
            </a:endParaRPr>
          </a:p>
        </p:txBody>
      </p:sp>
      <p:sp>
        <p:nvSpPr>
          <p:cNvPr id="3" name="Text Placeholder 2"/>
          <p:cNvSpPr>
            <a:spLocks noGrp="1"/>
          </p:cNvSpPr>
          <p:nvPr>
            <p:ph type="body" sz="half" idx="1"/>
          </p:nvPr>
        </p:nvSpPr>
        <p:spPr/>
        <p:txBody>
          <a:bodyPr/>
          <a:lstStyle/>
          <a:p>
            <a:r>
              <a:rPr lang="en-US" b="1" dirty="0"/>
              <a:t>Memory</a:t>
            </a:r>
          </a:p>
          <a:p>
            <a:pPr lvl="1"/>
            <a:r>
              <a:rPr lang="en-US" dirty="0"/>
              <a:t>P</a:t>
            </a:r>
            <a:r>
              <a:rPr lang="en-US" dirty="0" smtClean="0"/>
              <a:t>ersistence </a:t>
            </a:r>
            <a:r>
              <a:rPr lang="en-US" dirty="0"/>
              <a:t>of learning over time through the encoding, storage, and retrieval of </a:t>
            </a:r>
            <a:r>
              <a:rPr lang="en-US" dirty="0" smtClean="0"/>
              <a:t>information</a:t>
            </a:r>
          </a:p>
          <a:p>
            <a:r>
              <a:rPr lang="en-US" b="1" dirty="0"/>
              <a:t>Evidence of memory </a:t>
            </a:r>
            <a:endParaRPr lang="en-US" b="1" dirty="0" smtClean="0"/>
          </a:p>
          <a:p>
            <a:pPr lvl="1"/>
            <a:r>
              <a:rPr lang="en-US" dirty="0"/>
              <a:t>R</a:t>
            </a:r>
            <a:r>
              <a:rPr lang="en-US" dirty="0" smtClean="0"/>
              <a:t>ecalling information</a:t>
            </a:r>
          </a:p>
          <a:p>
            <a:pPr lvl="1"/>
            <a:r>
              <a:rPr lang="en-US" dirty="0"/>
              <a:t>R</a:t>
            </a:r>
            <a:r>
              <a:rPr lang="en-US" dirty="0" smtClean="0"/>
              <a:t>ecognizing it</a:t>
            </a:r>
          </a:p>
          <a:p>
            <a:pPr lvl="1"/>
            <a:r>
              <a:rPr lang="en-US" dirty="0"/>
              <a:t>R</a:t>
            </a:r>
            <a:r>
              <a:rPr lang="en-US" dirty="0" smtClean="0"/>
              <a:t>elearning </a:t>
            </a:r>
            <a:r>
              <a:rPr lang="en-US" dirty="0"/>
              <a:t>it more easily on a later </a:t>
            </a:r>
            <a:r>
              <a:rPr lang="en-US" dirty="0" smtClean="0"/>
              <a:t>attempt</a:t>
            </a:r>
          </a:p>
          <a:p>
            <a:pPr lvl="1"/>
            <a:endParaRPr lang="en-US" dirty="0"/>
          </a:p>
        </p:txBody>
      </p:sp>
    </p:spTree>
    <p:extLst>
      <p:ext uri="{BB962C8B-B14F-4D97-AF65-F5344CB8AC3E}">
        <p14:creationId xmlns:p14="http://schemas.microsoft.com/office/powerpoint/2010/main" val="380222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67654" y="1136270"/>
            <a:ext cx="8634298" cy="5188330"/>
          </a:xfrm>
        </p:spPr>
        <p:txBody>
          <a:bodyPr>
            <a:normAutofit/>
          </a:bodyPr>
          <a:lstStyle/>
          <a:p>
            <a:pPr algn="l" eaLnBrk="1" hangingPunct="1"/>
            <a:r>
              <a:rPr lang="en-US" sz="2800" b="1" dirty="0">
                <a:solidFill>
                  <a:schemeClr val="tx1"/>
                </a:solidFill>
                <a:latin typeface="Arial" charset="0"/>
              </a:rPr>
              <a:t>Dr. </a:t>
            </a:r>
            <a:r>
              <a:rPr lang="en-US" sz="2800" b="1" dirty="0" err="1">
                <a:solidFill>
                  <a:schemeClr val="tx1"/>
                </a:solidFill>
                <a:latin typeface="Arial" charset="0"/>
              </a:rPr>
              <a:t>Claparede</a:t>
            </a:r>
            <a:r>
              <a:rPr lang="en-US" sz="2800" b="1" dirty="0">
                <a:solidFill>
                  <a:schemeClr val="tx1"/>
                </a:solidFill>
                <a:latin typeface="Arial" charset="0"/>
              </a:rPr>
              <a:t> (~1920) </a:t>
            </a:r>
            <a:br>
              <a:rPr lang="en-US" sz="2800" b="1" dirty="0">
                <a:solidFill>
                  <a:schemeClr val="tx1"/>
                </a:solidFill>
                <a:latin typeface="Arial" charset="0"/>
              </a:rPr>
            </a:br>
            <a:r>
              <a:rPr lang="en-US" sz="2800" b="1" dirty="0">
                <a:solidFill>
                  <a:schemeClr val="tx1"/>
                </a:solidFill>
                <a:latin typeface="Arial" charset="0"/>
              </a:rPr>
              <a:t>described an amnesic patient (in 1911):</a:t>
            </a:r>
            <a:r>
              <a:rPr lang="en-US" sz="2800" dirty="0">
                <a:solidFill>
                  <a:schemeClr val="tx1"/>
                </a:solidFill>
                <a:latin typeface="Arial" charset="0"/>
              </a:rPr>
              <a:t>  </a:t>
            </a:r>
            <a:br>
              <a:rPr lang="en-US" sz="2800" dirty="0">
                <a:solidFill>
                  <a:schemeClr val="tx1"/>
                </a:solidFill>
                <a:latin typeface="Arial" charset="0"/>
              </a:rPr>
            </a:br>
            <a:r>
              <a:rPr lang="en-US" sz="2800" dirty="0" smtClean="0">
                <a:solidFill>
                  <a:schemeClr val="tx1"/>
                </a:solidFill>
                <a:latin typeface="Arial" charset="0"/>
              </a:rPr>
              <a:t>“</a:t>
            </a:r>
            <a:r>
              <a:rPr lang="en-US" sz="2800" i="1" dirty="0" smtClean="0">
                <a:solidFill>
                  <a:schemeClr val="tx1"/>
                </a:solidFill>
                <a:latin typeface="Arial" charset="0"/>
              </a:rPr>
              <a:t>She </a:t>
            </a:r>
            <a:r>
              <a:rPr lang="en-US" sz="2800" i="1" dirty="0">
                <a:solidFill>
                  <a:schemeClr val="tx1"/>
                </a:solidFill>
                <a:latin typeface="Arial" charset="0"/>
              </a:rPr>
              <a:t>could add and spell but did not recognize her doctors or nurses.  When </a:t>
            </a:r>
            <a:r>
              <a:rPr lang="en-US" sz="2800" i="1" dirty="0" err="1">
                <a:solidFill>
                  <a:schemeClr val="tx1"/>
                </a:solidFill>
                <a:latin typeface="Arial" charset="0"/>
              </a:rPr>
              <a:t>Claparede</a:t>
            </a:r>
            <a:r>
              <a:rPr lang="en-US" sz="2800" i="1" dirty="0">
                <a:solidFill>
                  <a:schemeClr val="tx1"/>
                </a:solidFill>
                <a:latin typeface="Arial" charset="0"/>
              </a:rPr>
              <a:t> would meet his patients in the morning he would shake their hands.  One day he hid a small pin in his hand.  The amnesic patient got a small prick that morning.  The next morning the patient hesitated, and </a:t>
            </a:r>
            <a:r>
              <a:rPr lang="en-US" sz="2800" i="1" dirty="0" err="1">
                <a:solidFill>
                  <a:schemeClr val="tx1"/>
                </a:solidFill>
                <a:latin typeface="Arial" charset="0"/>
              </a:rPr>
              <a:t>didn</a:t>
            </a:r>
            <a:r>
              <a:rPr lang="ja-JP" altLang="en-US" sz="2800" i="1" dirty="0">
                <a:solidFill>
                  <a:schemeClr val="tx1"/>
                </a:solidFill>
                <a:latin typeface="Arial" charset="0"/>
              </a:rPr>
              <a:t>’</a:t>
            </a:r>
            <a:r>
              <a:rPr lang="en-US" sz="2800" i="1" dirty="0">
                <a:solidFill>
                  <a:schemeClr val="tx1"/>
                </a:solidFill>
                <a:latin typeface="Arial" charset="0"/>
              </a:rPr>
              <a:t>t want to shake his hand.  She said, </a:t>
            </a:r>
            <a:r>
              <a:rPr lang="ja-JP" altLang="en-US" sz="2800" i="1" u="sng" dirty="0">
                <a:solidFill>
                  <a:schemeClr val="tx1"/>
                </a:solidFill>
                <a:latin typeface="Arial" charset="0"/>
              </a:rPr>
              <a:t>“</a:t>
            </a:r>
            <a:r>
              <a:rPr lang="en-US" sz="2800" i="1" u="sng" dirty="0">
                <a:solidFill>
                  <a:schemeClr val="tx1"/>
                </a:solidFill>
                <a:latin typeface="Arial" charset="0"/>
              </a:rPr>
              <a:t>Sometimes people hide things in their hands.</a:t>
            </a:r>
            <a:r>
              <a:rPr lang="ja-JP" altLang="en-US" sz="2800" i="1" u="sng" dirty="0">
                <a:solidFill>
                  <a:schemeClr val="tx1"/>
                </a:solidFill>
                <a:latin typeface="Arial" charset="0"/>
              </a:rPr>
              <a:t>”</a:t>
            </a:r>
            <a:endParaRPr lang="en-US" sz="3200" i="1" u="sng" dirty="0">
              <a:solidFill>
                <a:schemeClr val="tx1"/>
              </a:solidFill>
              <a:latin typeface="Arial" charset="0"/>
            </a:endParaRPr>
          </a:p>
        </p:txBody>
      </p:sp>
      <p:sp>
        <p:nvSpPr>
          <p:cNvPr id="2" name="TextBox 1"/>
          <p:cNvSpPr txBox="1"/>
          <p:nvPr/>
        </p:nvSpPr>
        <p:spPr>
          <a:xfrm>
            <a:off x="534769" y="182163"/>
            <a:ext cx="8088388" cy="954107"/>
          </a:xfrm>
          <a:prstGeom prst="rect">
            <a:avLst/>
          </a:prstGeom>
          <a:noFill/>
        </p:spPr>
        <p:txBody>
          <a:bodyPr wrap="square" rtlCol="0">
            <a:spAutoFit/>
          </a:bodyPr>
          <a:lstStyle/>
          <a:p>
            <a:pPr algn="ctr"/>
            <a:r>
              <a:rPr lang="en-US" sz="2800" b="1" dirty="0" smtClean="0"/>
              <a:t>Another example of implicit memory without explicit memory…</a:t>
            </a:r>
            <a:endParaRPr lang="en-US" sz="2800" b="1" dirty="0"/>
          </a:p>
        </p:txBody>
      </p:sp>
    </p:spTree>
    <p:extLst>
      <p:ext uri="{BB962C8B-B14F-4D97-AF65-F5344CB8AC3E}">
        <p14:creationId xmlns:p14="http://schemas.microsoft.com/office/powerpoint/2010/main" val="1389702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Clive Wearing Video</a:t>
            </a:r>
            <a:endParaRPr lang="en-US" dirty="0"/>
          </a:p>
        </p:txBody>
      </p:sp>
      <p:pic>
        <p:nvPicPr>
          <p:cNvPr id="4" name="Clive Wearing - The man with no short-term memory.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5750" y="1600200"/>
            <a:ext cx="6034088" cy="4525963"/>
          </a:xfrm>
        </p:spPr>
      </p:pic>
    </p:spTree>
    <p:extLst>
      <p:ext uri="{BB962C8B-B14F-4D97-AF65-F5344CB8AC3E}">
        <p14:creationId xmlns:p14="http://schemas.microsoft.com/office/powerpoint/2010/main" val="2360360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Clive Wearing’s Diary Entries…</a:t>
            </a:r>
            <a:endParaRPr lang="en-US" dirty="0"/>
          </a:p>
        </p:txBody>
      </p:sp>
      <p:pic>
        <p:nvPicPr>
          <p:cNvPr id="4" name="Picture 3"/>
          <p:cNvPicPr>
            <a:picLocks noChangeAspect="1"/>
          </p:cNvPicPr>
          <p:nvPr/>
        </p:nvPicPr>
        <p:blipFill>
          <a:blip r:embed="rId3"/>
          <a:stretch>
            <a:fillRect/>
          </a:stretch>
        </p:blipFill>
        <p:spPr>
          <a:xfrm>
            <a:off x="1474987" y="1760838"/>
            <a:ext cx="6350000" cy="3581400"/>
          </a:xfrm>
          <a:prstGeom prst="rect">
            <a:avLst/>
          </a:prstGeom>
        </p:spPr>
      </p:pic>
    </p:spTree>
    <p:extLst>
      <p:ext uri="{BB962C8B-B14F-4D97-AF65-F5344CB8AC3E}">
        <p14:creationId xmlns:p14="http://schemas.microsoft.com/office/powerpoint/2010/main" val="2800723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Name Problem </a:t>
            </a:r>
            <a:endParaRPr lang="en-US" dirty="0"/>
          </a:p>
        </p:txBody>
      </p:sp>
      <p:sp>
        <p:nvSpPr>
          <p:cNvPr id="3" name="Content Placeholder 2"/>
          <p:cNvSpPr>
            <a:spLocks noGrp="1"/>
          </p:cNvSpPr>
          <p:nvPr>
            <p:ph sz="half" idx="1"/>
          </p:nvPr>
        </p:nvSpPr>
        <p:spPr/>
        <p:txBody>
          <a:bodyPr>
            <a:normAutofit/>
          </a:bodyPr>
          <a:lstStyle/>
          <a:p>
            <a:r>
              <a:rPr lang="en-US" sz="3200" dirty="0" smtClean="0">
                <a:latin typeface="+mj-lt"/>
              </a:rPr>
              <a:t>Attention</a:t>
            </a:r>
          </a:p>
          <a:p>
            <a:r>
              <a:rPr lang="en-US" sz="3200" dirty="0" smtClean="0">
                <a:latin typeface="+mj-lt"/>
              </a:rPr>
              <a:t>Information overload</a:t>
            </a:r>
          </a:p>
          <a:p>
            <a:r>
              <a:rPr lang="en-US" sz="3200" dirty="0" smtClean="0">
                <a:latin typeface="+mj-lt"/>
              </a:rPr>
              <a:t>Single exposure </a:t>
            </a:r>
          </a:p>
          <a:p>
            <a:r>
              <a:rPr lang="en-US" sz="3200" dirty="0" smtClean="0">
                <a:latin typeface="+mj-lt"/>
              </a:rPr>
              <a:t>Arbitrary </a:t>
            </a:r>
          </a:p>
          <a:p>
            <a:r>
              <a:rPr lang="en-US" sz="3200" dirty="0" smtClean="0">
                <a:latin typeface="+mj-lt"/>
              </a:rPr>
              <a:t>Not unique </a:t>
            </a:r>
            <a:endParaRPr lang="en-US" sz="3200" dirty="0">
              <a:latin typeface="+mj-lt"/>
            </a:endParaRPr>
          </a:p>
        </p:txBody>
      </p:sp>
      <p:pic>
        <p:nvPicPr>
          <p:cNvPr id="6" name="Content Placeholder 5" descr="tumblr_l2nfi4RLFy1qbhcdgo1_500.jpg"/>
          <p:cNvPicPr>
            <a:picLocks noGrp="1" noChangeAspect="1"/>
          </p:cNvPicPr>
          <p:nvPr>
            <p:ph sz="half" idx="2"/>
          </p:nvPr>
        </p:nvPicPr>
        <p:blipFill>
          <a:blip r:embed="rId3" cstate="print"/>
          <a:srcRect l="15589" r="15589"/>
          <a:stretch>
            <a:fillRect/>
          </a:stretch>
        </p:blipFill>
        <p:spPr/>
      </p:pic>
    </p:spTree>
    <p:extLst>
      <p:ext uri="{BB962C8B-B14F-4D97-AF65-F5344CB8AC3E}">
        <p14:creationId xmlns:p14="http://schemas.microsoft.com/office/powerpoint/2010/main" val="11936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828800"/>
            <a:ext cx="6629400" cy="446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0" name="Text Box 3"/>
          <p:cNvSpPr txBox="1">
            <a:spLocks noChangeArrowheads="1"/>
          </p:cNvSpPr>
          <p:nvPr/>
        </p:nvSpPr>
        <p:spPr bwMode="auto">
          <a:xfrm>
            <a:off x="1676400" y="1066800"/>
            <a:ext cx="5334000" cy="6413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3600" dirty="0">
                <a:latin typeface="Times" charset="0"/>
              </a:rPr>
              <a:t>Which is the real penny?</a:t>
            </a:r>
            <a:endParaRPr lang="en-US" dirty="0">
              <a:latin typeface="Helvetica" charset="0"/>
            </a:endParaRPr>
          </a:p>
        </p:txBody>
      </p:sp>
    </p:spTree>
    <p:extLst>
      <p:ext uri="{BB962C8B-B14F-4D97-AF65-F5344CB8AC3E}">
        <p14:creationId xmlns:p14="http://schemas.microsoft.com/office/powerpoint/2010/main" val="3325518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685800"/>
            <a:ext cx="9144000" cy="5135563"/>
          </a:xfrm>
        </p:spPr>
      </p:pic>
      <p:sp>
        <p:nvSpPr>
          <p:cNvPr id="55298" name="Rectangle 3"/>
          <p:cNvSpPr>
            <a:spLocks noChangeArrowheads="1"/>
          </p:cNvSpPr>
          <p:nvPr/>
        </p:nvSpPr>
        <p:spPr bwMode="auto">
          <a:xfrm>
            <a:off x="228600" y="1905000"/>
            <a:ext cx="1371600" cy="1524000"/>
          </a:xfrm>
          <a:prstGeom prst="rect">
            <a:avLst/>
          </a:prstGeom>
          <a:noFill/>
          <a:ln w="38100">
            <a:solidFill>
              <a:srgbClr val="D10033"/>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sz="2400">
              <a:solidFill>
                <a:srgbClr val="D10033"/>
              </a:solidFill>
              <a:latin typeface="Helvetica" charset="0"/>
            </a:endParaRPr>
          </a:p>
        </p:txBody>
      </p:sp>
    </p:spTree>
    <p:extLst>
      <p:ext uri="{BB962C8B-B14F-4D97-AF65-F5344CB8AC3E}">
        <p14:creationId xmlns:p14="http://schemas.microsoft.com/office/powerpoint/2010/main" val="4074143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130300"/>
            <a:ext cx="6197600" cy="911225"/>
          </a:xfrm>
        </p:spPr>
        <p:txBody>
          <a:bodyPr>
            <a:normAutofit fontScale="77500" lnSpcReduction="20000"/>
          </a:bodyPr>
          <a:lstStyle/>
          <a:p>
            <a:pPr eaLnBrk="1" hangingPunct="1">
              <a:lnSpc>
                <a:spcPts val="2800"/>
              </a:lnSpc>
              <a:spcBef>
                <a:spcPct val="0"/>
              </a:spcBef>
              <a:spcAft>
                <a:spcPts val="600"/>
              </a:spcAft>
              <a:buFont typeface="Wingdings" charset="0"/>
              <a:buChar char="§"/>
            </a:pPr>
            <a:r>
              <a:rPr lang="en-US">
                <a:latin typeface="Calibri" charset="0"/>
                <a:ea typeface="ＭＳ Ｐゴシック" charset="0"/>
                <a:cs typeface="ＭＳ Ｐゴシック" charset="0"/>
              </a:rPr>
              <a:t>If we got the penny image wrong, did we fail to</a:t>
            </a:r>
            <a:r>
              <a:rPr lang="en-US" b="1">
                <a:latin typeface="Calibri" charset="0"/>
                <a:ea typeface="ＭＳ Ｐゴシック" charset="0"/>
                <a:cs typeface="ＭＳ Ｐゴシック" charset="0"/>
              </a:rPr>
              <a:t> retrieve</a:t>
            </a:r>
            <a:r>
              <a:rPr lang="en-US">
                <a:latin typeface="Calibri" charset="0"/>
                <a:ea typeface="ＭＳ Ｐゴシック" charset="0"/>
                <a:cs typeface="ＭＳ Ｐゴシック" charset="0"/>
              </a:rPr>
              <a:t> the information?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r="4115"/>
          <a:stretch>
            <a:fillRect/>
          </a:stretch>
        </p:blipFill>
        <p:spPr bwMode="auto">
          <a:xfrm>
            <a:off x="0" y="4581525"/>
            <a:ext cx="9144000" cy="227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20" name="Title 1"/>
          <p:cNvSpPr>
            <a:spLocks noGrp="1"/>
          </p:cNvSpPr>
          <p:nvPr>
            <p:ph type="title"/>
          </p:nvPr>
        </p:nvSpPr>
        <p:spPr>
          <a:xfrm>
            <a:off x="0" y="-15875"/>
            <a:ext cx="9144000" cy="944563"/>
          </a:xfrm>
          <a:solidFill>
            <a:srgbClr val="AA7A2B"/>
          </a:solidFill>
        </p:spPr>
        <p:txBody>
          <a:bodyPr lIns="274320"/>
          <a:lstStyle/>
          <a:p>
            <a:pPr algn="l" eaLnBrk="1" hangingPunct="1">
              <a:lnSpc>
                <a:spcPts val="4200"/>
              </a:lnSpc>
            </a:pPr>
            <a:r>
              <a:rPr lang="en-US" b="1">
                <a:solidFill>
                  <a:srgbClr val="F8F6E3"/>
                </a:solidFill>
                <a:latin typeface="Calibri" charset="0"/>
                <a:ea typeface="ＭＳ Ｐゴシック" charset="0"/>
                <a:cs typeface="ＭＳ Ｐゴシック" charset="0"/>
              </a:rPr>
              <a:t>Encoding Failure</a:t>
            </a:r>
          </a:p>
        </p:txBody>
      </p:sp>
      <p:pic>
        <p:nvPicPr>
          <p:cNvPr id="1026" name="Picture 2" descr="E:\Business Impressions PhotoDisc Vol 44\SS44050.JPG"/>
          <p:cNvPicPr>
            <a:picLocks noChangeAspect="1" noChangeArrowheads="1"/>
          </p:cNvPicPr>
          <p:nvPr/>
        </p:nvPicPr>
        <p:blipFill>
          <a:blip r:embed="rId4"/>
          <a:srcRect l="10661" t="16319" r="5508" b="17430"/>
          <a:stretch>
            <a:fillRect/>
          </a:stretch>
        </p:blipFill>
        <p:spPr bwMode="auto">
          <a:xfrm>
            <a:off x="7134225" y="166688"/>
            <a:ext cx="1671638" cy="1684337"/>
          </a:xfrm>
          <a:prstGeom prst="rect">
            <a:avLst/>
          </a:prstGeom>
          <a:noFill/>
          <a:ln w="9525">
            <a:noFill/>
            <a:miter lim="800000"/>
            <a:headEnd/>
            <a:tailEnd/>
          </a:ln>
          <a:effectLst>
            <a:outerShdw blurRad="292100" dist="139700" dir="2700000" algn="tl" rotWithShape="0">
              <a:srgbClr val="333333">
                <a:alpha val="64999"/>
              </a:srgbClr>
            </a:outerShdw>
          </a:effectLst>
        </p:spPr>
      </p:pic>
      <p:sp>
        <p:nvSpPr>
          <p:cNvPr id="4" name="Content Placeholder 3"/>
          <p:cNvSpPr>
            <a:spLocks noGrp="1"/>
          </p:cNvSpPr>
          <p:nvPr>
            <p:ph sz="half" idx="2"/>
          </p:nvPr>
        </p:nvSpPr>
        <p:spPr>
          <a:xfrm>
            <a:off x="385763" y="1946275"/>
            <a:ext cx="8372475" cy="1439863"/>
          </a:xfrm>
        </p:spPr>
        <p:txBody>
          <a:bodyPr>
            <a:normAutofit fontScale="77500" lnSpcReduction="20000"/>
          </a:bodyPr>
          <a:lstStyle/>
          <a:p>
            <a:pPr eaLnBrk="1" hangingPunct="1">
              <a:lnSpc>
                <a:spcPct val="80000"/>
              </a:lnSpc>
              <a:buFont typeface="Wingdings" charset="0"/>
              <a:buChar char="§"/>
            </a:pPr>
            <a:r>
              <a:rPr lang="en-US">
                <a:latin typeface="Calibri" charset="0"/>
                <a:ea typeface="ＭＳ Ｐゴシック" charset="0"/>
                <a:cs typeface="ＭＳ Ｐゴシック" charset="0"/>
              </a:rPr>
              <a:t>It could be that we never paid attention to the penny details and didn</a:t>
            </a:r>
            <a:r>
              <a:rPr lang="ja-JP" altLang="en-US">
                <a:latin typeface="Calibri" charset="0"/>
                <a:ea typeface="ＭＳ Ｐゴシック" charset="0"/>
                <a:cs typeface="ＭＳ Ｐゴシック" charset="0"/>
              </a:rPr>
              <a:t>’</a:t>
            </a:r>
            <a:r>
              <a:rPr lang="en-US">
                <a:latin typeface="Calibri" charset="0"/>
                <a:ea typeface="ＭＳ Ｐゴシック" charset="0"/>
                <a:cs typeface="ＭＳ Ｐゴシック" charset="0"/>
              </a:rPr>
              <a:t>t select them from sensory memory to hold in working memory. </a:t>
            </a:r>
          </a:p>
          <a:p>
            <a:pPr eaLnBrk="1" hangingPunct="1">
              <a:lnSpc>
                <a:spcPct val="80000"/>
              </a:lnSpc>
              <a:buFont typeface="Wingdings" charset="0"/>
              <a:buChar char="§"/>
            </a:pPr>
            <a:r>
              <a:rPr lang="en-US">
                <a:latin typeface="Calibri" charset="0"/>
                <a:ea typeface="ＭＳ Ｐゴシック" charset="0"/>
                <a:cs typeface="ＭＳ Ｐゴシック" charset="0"/>
              </a:rPr>
              <a:t>Even if we once looked at the penny and paid attention to it, we still didn</a:t>
            </a:r>
            <a:r>
              <a:rPr lang="ja-JP" altLang="en-US">
                <a:latin typeface="Calibri" charset="0"/>
                <a:ea typeface="ＭＳ Ｐゴシック" charset="0"/>
                <a:cs typeface="ＭＳ Ｐゴシック" charset="0"/>
              </a:rPr>
              <a:t>’</a:t>
            </a:r>
            <a:r>
              <a:rPr lang="en-US">
                <a:latin typeface="Calibri" charset="0"/>
                <a:ea typeface="ＭＳ Ｐゴシック" charset="0"/>
                <a:cs typeface="ＭＳ Ｐゴシック" charset="0"/>
              </a:rPr>
              <a:t>t bother rehearsing it and </a:t>
            </a:r>
            <a:r>
              <a:rPr lang="en-US" b="1">
                <a:latin typeface="Calibri" charset="0"/>
                <a:ea typeface="ＭＳ Ｐゴシック" charset="0"/>
                <a:cs typeface="ＭＳ Ｐゴシック" charset="0"/>
              </a:rPr>
              <a:t>encoding</a:t>
            </a:r>
            <a:r>
              <a:rPr lang="en-US">
                <a:latin typeface="Calibri" charset="0"/>
                <a:ea typeface="ＭＳ Ｐゴシック" charset="0"/>
                <a:cs typeface="ＭＳ Ｐゴシック" charset="0"/>
              </a:rPr>
              <a:t> it into long term memory.</a:t>
            </a:r>
          </a:p>
        </p:txBody>
      </p:sp>
    </p:spTree>
    <p:extLst>
      <p:ext uri="{BB962C8B-B14F-4D97-AF65-F5344CB8AC3E}">
        <p14:creationId xmlns:p14="http://schemas.microsoft.com/office/powerpoint/2010/main" val="3121590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nodeType="after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229600" cy="4389120"/>
          </a:xfrm>
        </p:spPr>
        <p:txBody>
          <a:bodyPr>
            <a:normAutofit/>
          </a:bodyPr>
          <a:lstStyle/>
          <a:p>
            <a:pPr>
              <a:buNone/>
            </a:pPr>
            <a:r>
              <a:rPr lang="en-US" sz="3600" i="1" dirty="0" smtClean="0">
                <a:latin typeface="+mj-lt"/>
              </a:rPr>
              <a:t>What is the capitol of Florida?</a:t>
            </a:r>
          </a:p>
          <a:p>
            <a:pPr>
              <a:buNone/>
            </a:pPr>
            <a:r>
              <a:rPr lang="en-US" sz="3600" i="1" dirty="0" smtClean="0">
                <a:latin typeface="+mj-lt"/>
              </a:rPr>
              <a:t>	- The answer starts with a T…</a:t>
            </a:r>
          </a:p>
          <a:p>
            <a:pPr>
              <a:buNone/>
            </a:pPr>
            <a:r>
              <a:rPr lang="en-US" sz="3600" i="1" dirty="0" smtClean="0">
                <a:latin typeface="+mj-lt"/>
              </a:rPr>
              <a:t>	- Sort of sounds like Tennessee, but that’s not it…</a:t>
            </a:r>
            <a:endParaRPr lang="en-US" sz="3600" i="1" dirty="0">
              <a:latin typeface="+mj-lt"/>
            </a:endParaRPr>
          </a:p>
        </p:txBody>
      </p:sp>
    </p:spTree>
    <p:extLst>
      <p:ext uri="{BB962C8B-B14F-4D97-AF65-F5344CB8AC3E}">
        <p14:creationId xmlns:p14="http://schemas.microsoft.com/office/powerpoint/2010/main" val="73741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 </a:t>
            </a:r>
            <a:r>
              <a:rPr lang="en-US" dirty="0" smtClean="0">
                <a:hlinkClick r:id="rId3"/>
              </a:rPr>
              <a:t>Retrieval Failure: Tip-of-the-tongue</a:t>
            </a:r>
            <a:endParaRPr lang="en-US" dirty="0"/>
          </a:p>
        </p:txBody>
      </p:sp>
      <p:sp>
        <p:nvSpPr>
          <p:cNvPr id="3" name="Content Placeholder 2"/>
          <p:cNvSpPr>
            <a:spLocks noGrp="1"/>
          </p:cNvSpPr>
          <p:nvPr>
            <p:ph idx="1"/>
          </p:nvPr>
        </p:nvSpPr>
        <p:spPr/>
        <p:txBody>
          <a:bodyPr/>
          <a:lstStyle/>
          <a:p>
            <a:r>
              <a:rPr lang="en-US" dirty="0" smtClean="0">
                <a:latin typeface="+mj-lt"/>
              </a:rPr>
              <a:t>Failure to retrieve a word  from memory combined with:</a:t>
            </a:r>
          </a:p>
          <a:p>
            <a:pPr lvl="1"/>
            <a:r>
              <a:rPr lang="en-US" dirty="0" smtClean="0">
                <a:latin typeface="+mj-lt"/>
              </a:rPr>
              <a:t>Partial recall (we might know the first letter, words that sound similar, etc.)</a:t>
            </a:r>
          </a:p>
          <a:p>
            <a:pPr lvl="1"/>
            <a:r>
              <a:rPr lang="en-US" dirty="0" smtClean="0">
                <a:latin typeface="+mj-lt"/>
              </a:rPr>
              <a:t>Feeling that successful retrieval is about to happen </a:t>
            </a:r>
          </a:p>
          <a:p>
            <a:r>
              <a:rPr lang="en-US" dirty="0" smtClean="0">
                <a:latin typeface="+mj-lt"/>
              </a:rPr>
              <a:t>Universal experience</a:t>
            </a:r>
          </a:p>
          <a:p>
            <a:pPr lvl="1"/>
            <a:r>
              <a:rPr lang="en-US" dirty="0" smtClean="0">
                <a:latin typeface="+mj-lt"/>
              </a:rPr>
              <a:t>Regardless of race, culture, age, or intelligence </a:t>
            </a:r>
          </a:p>
          <a:p>
            <a:pPr lvl="1"/>
            <a:r>
              <a:rPr lang="en-US" dirty="0" smtClean="0">
                <a:latin typeface="+mj-lt"/>
              </a:rPr>
              <a:t>*Happens more frequently with age </a:t>
            </a:r>
          </a:p>
          <a:p>
            <a:r>
              <a:rPr lang="en-US" dirty="0" smtClean="0">
                <a:latin typeface="+mj-lt"/>
              </a:rPr>
              <a:t>What should you do when this happens?</a:t>
            </a:r>
            <a:endParaRPr lang="en-US" dirty="0">
              <a:latin typeface="+mj-lt"/>
            </a:endParaRPr>
          </a:p>
        </p:txBody>
      </p:sp>
    </p:spTree>
    <p:extLst>
      <p:ext uri="{BB962C8B-B14F-4D97-AF65-F5344CB8AC3E}">
        <p14:creationId xmlns:p14="http://schemas.microsoft.com/office/powerpoint/2010/main" val="181500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Tip-of-the-tongue</a:t>
            </a:r>
            <a:endParaRPr lang="en-US" dirty="0"/>
          </a:p>
        </p:txBody>
      </p:sp>
      <p:sp>
        <p:nvSpPr>
          <p:cNvPr id="3" name="Content Placeholder 2"/>
          <p:cNvSpPr>
            <a:spLocks noGrp="1"/>
          </p:cNvSpPr>
          <p:nvPr>
            <p:ph idx="1"/>
          </p:nvPr>
        </p:nvSpPr>
        <p:spPr/>
        <p:txBody>
          <a:bodyPr/>
          <a:lstStyle/>
          <a:p>
            <a:r>
              <a:rPr lang="en-US" dirty="0" smtClean="0">
                <a:latin typeface="+mj-lt"/>
              </a:rPr>
              <a:t>Why does this happen?</a:t>
            </a:r>
          </a:p>
          <a:p>
            <a:pPr lvl="1"/>
            <a:r>
              <a:rPr lang="en-US" dirty="0" smtClean="0">
                <a:latin typeface="+mj-lt"/>
              </a:rPr>
              <a:t>Information you DO remember becomes very active </a:t>
            </a:r>
          </a:p>
          <a:p>
            <a:pPr lvl="1"/>
            <a:r>
              <a:rPr lang="en-US" dirty="0" smtClean="0">
                <a:latin typeface="+mj-lt"/>
              </a:rPr>
              <a:t>Alternate answers block recall</a:t>
            </a:r>
          </a:p>
          <a:p>
            <a:pPr lvl="1"/>
            <a:r>
              <a:rPr lang="en-US" dirty="0" smtClean="0">
                <a:latin typeface="+mj-lt"/>
              </a:rPr>
              <a:t>Become stuck in TOT state</a:t>
            </a:r>
          </a:p>
          <a:p>
            <a:r>
              <a:rPr lang="en-US" dirty="0" smtClean="0">
                <a:latin typeface="+mj-lt"/>
              </a:rPr>
              <a:t>What to do if this happens?</a:t>
            </a:r>
          </a:p>
          <a:p>
            <a:pPr lvl="1"/>
            <a:r>
              <a:rPr lang="en-US" dirty="0" smtClean="0">
                <a:latin typeface="+mj-lt"/>
              </a:rPr>
              <a:t>Think about something else</a:t>
            </a:r>
          </a:p>
          <a:p>
            <a:pPr lvl="1"/>
            <a:endParaRPr lang="en-US" dirty="0" smtClean="0"/>
          </a:p>
          <a:p>
            <a:pPr lvl="1"/>
            <a:endParaRPr lang="en-US" dirty="0"/>
          </a:p>
        </p:txBody>
      </p:sp>
    </p:spTree>
    <p:extLst>
      <p:ext uri="{BB962C8B-B14F-4D97-AF65-F5344CB8AC3E}">
        <p14:creationId xmlns:p14="http://schemas.microsoft.com/office/powerpoint/2010/main" val="3884443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Metaphors for Memory</a:t>
            </a:r>
            <a:endParaRPr lang="en-US" dirty="0">
              <a:solidFill>
                <a:schemeClr val="tx1"/>
              </a:solidFill>
            </a:endParaRPr>
          </a:p>
        </p:txBody>
      </p:sp>
      <p:pic>
        <p:nvPicPr>
          <p:cNvPr id="4" name="Content Placeholder 3" descr="Screen Shot 2015-11-08 at 1.07.25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653" t="15159" r="51233" b="38789"/>
          <a:stretch/>
        </p:blipFill>
        <p:spPr>
          <a:xfrm>
            <a:off x="1564105" y="1376946"/>
            <a:ext cx="5708315" cy="5481054"/>
          </a:xfrm>
        </p:spPr>
      </p:pic>
      <p:sp>
        <p:nvSpPr>
          <p:cNvPr id="5" name="Rectangle 4"/>
          <p:cNvSpPr/>
          <p:nvPr/>
        </p:nvSpPr>
        <p:spPr>
          <a:xfrm>
            <a:off x="6477000" y="6324600"/>
            <a:ext cx="1812356" cy="369332"/>
          </a:xfrm>
          <a:prstGeom prst="rect">
            <a:avLst/>
          </a:prstGeom>
        </p:spPr>
        <p:txBody>
          <a:bodyPr wrap="none">
            <a:spAutoFit/>
          </a:bodyPr>
          <a:lstStyle/>
          <a:p>
            <a:r>
              <a:rPr lang="en-US" dirty="0" smtClean="0">
                <a:latin typeface="Cambria"/>
                <a:cs typeface="Cambria"/>
              </a:rPr>
              <a:t>Roediger (1980)</a:t>
            </a:r>
          </a:p>
        </p:txBody>
      </p:sp>
    </p:spTree>
    <p:extLst>
      <p:ext uri="{BB962C8B-B14F-4D97-AF65-F5344CB8AC3E}">
        <p14:creationId xmlns:p14="http://schemas.microsoft.com/office/powerpoint/2010/main" val="32309590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Theories of Forgetting</a:t>
            </a:r>
            <a:endParaRPr lang="en-US" dirty="0"/>
          </a:p>
        </p:txBody>
      </p:sp>
      <p:sp>
        <p:nvSpPr>
          <p:cNvPr id="3" name="Content Placeholder 2"/>
          <p:cNvSpPr>
            <a:spLocks noGrp="1"/>
          </p:cNvSpPr>
          <p:nvPr>
            <p:ph idx="1"/>
          </p:nvPr>
        </p:nvSpPr>
        <p:spPr/>
        <p:txBody>
          <a:bodyPr>
            <a:normAutofit/>
          </a:bodyPr>
          <a:lstStyle/>
          <a:p>
            <a:r>
              <a:rPr lang="en-US" dirty="0" smtClean="0">
                <a:latin typeface="+mj-lt"/>
              </a:rPr>
              <a:t>Lack of encoding </a:t>
            </a:r>
          </a:p>
          <a:p>
            <a:pPr lvl="1"/>
            <a:r>
              <a:rPr lang="en-US" dirty="0" smtClean="0">
                <a:latin typeface="+mj-lt"/>
              </a:rPr>
              <a:t>Don’t pay attention to &amp; process the features that you need to remember a person or event </a:t>
            </a:r>
          </a:p>
          <a:p>
            <a:r>
              <a:rPr lang="en-US" dirty="0" smtClean="0">
                <a:latin typeface="+mj-lt"/>
              </a:rPr>
              <a:t>Decay </a:t>
            </a:r>
          </a:p>
          <a:p>
            <a:pPr lvl="1"/>
            <a:r>
              <a:rPr lang="en-US" dirty="0" smtClean="0">
                <a:latin typeface="+mj-lt"/>
              </a:rPr>
              <a:t>Memories fade with the passage of time </a:t>
            </a:r>
          </a:p>
          <a:p>
            <a:r>
              <a:rPr lang="en-US" dirty="0" smtClean="0">
                <a:latin typeface="+mj-lt"/>
              </a:rPr>
              <a:t>Interference </a:t>
            </a:r>
          </a:p>
          <a:p>
            <a:pPr lvl="1"/>
            <a:r>
              <a:rPr lang="en-US" dirty="0" smtClean="0">
                <a:latin typeface="+mj-lt"/>
              </a:rPr>
              <a:t>Some memories are blocked or displaced by other memories </a:t>
            </a:r>
          </a:p>
          <a:p>
            <a:r>
              <a:rPr lang="en-US" dirty="0" smtClean="0">
                <a:latin typeface="+mj-lt"/>
              </a:rPr>
              <a:t>Repression</a:t>
            </a:r>
          </a:p>
          <a:p>
            <a:pPr lvl="1"/>
            <a:r>
              <a:rPr lang="en-US" dirty="0" smtClean="0">
                <a:latin typeface="+mj-lt"/>
              </a:rPr>
              <a:t>Memories are blocked by unconscious processes</a:t>
            </a:r>
          </a:p>
          <a:p>
            <a:pPr lvl="2"/>
            <a:r>
              <a:rPr lang="en-US" dirty="0" smtClean="0">
                <a:latin typeface="+mj-lt"/>
              </a:rPr>
              <a:t>Associated with Freud </a:t>
            </a:r>
            <a:endParaRPr lang="en-US" dirty="0">
              <a:latin typeface="+mj-lt"/>
            </a:endParaRPr>
          </a:p>
        </p:txBody>
      </p:sp>
    </p:spTree>
    <p:extLst>
      <p:ext uri="{BB962C8B-B14F-4D97-AF65-F5344CB8AC3E}">
        <p14:creationId xmlns:p14="http://schemas.microsoft.com/office/powerpoint/2010/main" val="40704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Decay </a:t>
            </a:r>
            <a:endParaRPr lang="en-US" dirty="0"/>
          </a:p>
        </p:txBody>
      </p:sp>
      <p:sp>
        <p:nvSpPr>
          <p:cNvPr id="3" name="Content Placeholder 2"/>
          <p:cNvSpPr>
            <a:spLocks noGrp="1"/>
          </p:cNvSpPr>
          <p:nvPr>
            <p:ph idx="1"/>
          </p:nvPr>
        </p:nvSpPr>
        <p:spPr/>
        <p:txBody>
          <a:bodyPr>
            <a:normAutofit/>
          </a:bodyPr>
          <a:lstStyle/>
          <a:p>
            <a:r>
              <a:rPr lang="en-US" sz="3000" dirty="0" smtClean="0">
                <a:latin typeface="+mj-lt"/>
              </a:rPr>
              <a:t>Memory traces erode with the passage of time </a:t>
            </a:r>
          </a:p>
          <a:p>
            <a:pPr lvl="1"/>
            <a:r>
              <a:rPr lang="en-US" sz="2800" dirty="0" smtClean="0">
                <a:latin typeface="+mj-lt"/>
              </a:rPr>
              <a:t>Oldest theory of forgetting </a:t>
            </a:r>
          </a:p>
          <a:p>
            <a:pPr lvl="2"/>
            <a:r>
              <a:rPr lang="en-US" sz="2800" dirty="0" smtClean="0">
                <a:latin typeface="+mj-lt"/>
              </a:rPr>
              <a:t>Two major problems </a:t>
            </a:r>
          </a:p>
          <a:p>
            <a:pPr lvl="3"/>
            <a:r>
              <a:rPr lang="en-US" sz="2800" dirty="0" smtClean="0">
                <a:latin typeface="+mj-lt"/>
              </a:rPr>
              <a:t>No physiological evidence of decay</a:t>
            </a:r>
          </a:p>
          <a:p>
            <a:pPr lvl="3"/>
            <a:r>
              <a:rPr lang="en-US" sz="2800" dirty="0" smtClean="0">
                <a:latin typeface="+mj-lt"/>
              </a:rPr>
              <a:t>Time is not the most crucial factor </a:t>
            </a:r>
          </a:p>
        </p:txBody>
      </p:sp>
    </p:spTree>
    <p:extLst>
      <p:ext uri="{BB962C8B-B14F-4D97-AF65-F5344CB8AC3E}">
        <p14:creationId xmlns:p14="http://schemas.microsoft.com/office/powerpoint/2010/main" val="196031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Jenkins &amp; </a:t>
            </a:r>
            <a:r>
              <a:rPr lang="en-US" dirty="0" err="1" smtClean="0"/>
              <a:t>Dallenbach</a:t>
            </a:r>
            <a:r>
              <a:rPr lang="en-US" dirty="0" smtClean="0"/>
              <a:t>, 1924</a:t>
            </a:r>
            <a:endParaRPr lang="en-US" dirty="0"/>
          </a:p>
        </p:txBody>
      </p:sp>
      <p:sp>
        <p:nvSpPr>
          <p:cNvPr id="3" name="Content Placeholder 2"/>
          <p:cNvSpPr>
            <a:spLocks noGrp="1"/>
          </p:cNvSpPr>
          <p:nvPr>
            <p:ph idx="1"/>
          </p:nvPr>
        </p:nvSpPr>
        <p:spPr/>
        <p:txBody>
          <a:bodyPr/>
          <a:lstStyle/>
          <a:p>
            <a:r>
              <a:rPr lang="en-US" dirty="0" smtClean="0">
                <a:latin typeface="+mj-lt"/>
              </a:rPr>
              <a:t>Presented a list of nonsense syllables to people  and tested their memory after 1, 2, 4 or 8 hours. Sometimes they:</a:t>
            </a:r>
          </a:p>
          <a:p>
            <a:pPr lvl="1"/>
            <a:r>
              <a:rPr lang="en-US" dirty="0" smtClean="0">
                <a:latin typeface="+mj-lt"/>
              </a:rPr>
              <a:t>(1) Went to sleep between learning and test </a:t>
            </a:r>
          </a:p>
          <a:p>
            <a:pPr lvl="1"/>
            <a:r>
              <a:rPr lang="en-US" dirty="0" smtClean="0">
                <a:latin typeface="+mj-lt"/>
              </a:rPr>
              <a:t>(2) Stayed awake and performed normal daily activities </a:t>
            </a:r>
          </a:p>
          <a:p>
            <a:r>
              <a:rPr lang="en-US" u="sng" dirty="0" smtClean="0">
                <a:latin typeface="+mj-lt"/>
              </a:rPr>
              <a:t>Results:</a:t>
            </a:r>
            <a:r>
              <a:rPr lang="en-US" dirty="0" smtClean="0">
                <a:latin typeface="+mj-lt"/>
              </a:rPr>
              <a:t> people  remembered more items at test after they had slept</a:t>
            </a:r>
          </a:p>
          <a:p>
            <a:r>
              <a:rPr lang="en-US" u="sng" dirty="0" smtClean="0">
                <a:latin typeface="+mj-lt"/>
              </a:rPr>
              <a:t>Conclusion:</a:t>
            </a:r>
            <a:r>
              <a:rPr lang="en-US" dirty="0" smtClean="0">
                <a:latin typeface="+mj-lt"/>
              </a:rPr>
              <a:t>  wasn’t decay of memories, but displacement by other memories and activities after learning</a:t>
            </a:r>
            <a:endParaRPr lang="en-US" u="sng" dirty="0">
              <a:latin typeface="+mj-lt"/>
            </a:endParaRPr>
          </a:p>
        </p:txBody>
      </p:sp>
    </p:spTree>
    <p:extLst>
      <p:ext uri="{BB962C8B-B14F-4D97-AF65-F5344CB8AC3E}">
        <p14:creationId xmlns:p14="http://schemas.microsoft.com/office/powerpoint/2010/main" val="11612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Interference  </a:t>
            </a:r>
            <a:endParaRPr lang="en-US" dirty="0"/>
          </a:p>
        </p:txBody>
      </p:sp>
      <p:sp>
        <p:nvSpPr>
          <p:cNvPr id="4" name="Rectangle 3"/>
          <p:cNvSpPr>
            <a:spLocks noGrp="1" noChangeArrowheads="1"/>
          </p:cNvSpPr>
          <p:nvPr>
            <p:ph idx="1"/>
          </p:nvPr>
        </p:nvSpPr>
        <p:spPr/>
        <p:txBody>
          <a:bodyPr>
            <a:normAutofit/>
          </a:bodyPr>
          <a:lstStyle/>
          <a:p>
            <a:pPr>
              <a:lnSpc>
                <a:spcPct val="90000"/>
              </a:lnSpc>
            </a:pPr>
            <a:r>
              <a:rPr lang="en-US" sz="3400" dirty="0" smtClean="0">
                <a:latin typeface="+mj-lt"/>
              </a:rPr>
              <a:t>Interference</a:t>
            </a:r>
          </a:p>
          <a:p>
            <a:pPr lvl="1">
              <a:lnSpc>
                <a:spcPct val="90000"/>
              </a:lnSpc>
            </a:pPr>
            <a:r>
              <a:rPr lang="en-US" sz="3200" dirty="0" smtClean="0">
                <a:latin typeface="+mj-lt"/>
              </a:rPr>
              <a:t>Learning some items may interfere with retrieving others, ultimately causing forgetting</a:t>
            </a:r>
            <a:endParaRPr lang="en-US" sz="3200" dirty="0">
              <a:latin typeface="+mj-lt"/>
            </a:endParaRPr>
          </a:p>
          <a:p>
            <a:pPr lvl="1">
              <a:lnSpc>
                <a:spcPct val="90000"/>
              </a:lnSpc>
            </a:pPr>
            <a:r>
              <a:rPr lang="en-US" sz="3000" dirty="0">
                <a:latin typeface="+mj-lt"/>
              </a:rPr>
              <a:t>Proactive interference</a:t>
            </a:r>
          </a:p>
          <a:p>
            <a:pPr lvl="3">
              <a:lnSpc>
                <a:spcPct val="90000"/>
              </a:lnSpc>
            </a:pPr>
            <a:r>
              <a:rPr lang="en-US" sz="2500" dirty="0">
                <a:latin typeface="+mj-lt"/>
              </a:rPr>
              <a:t>Old memories interfere with ability to remember new </a:t>
            </a:r>
            <a:r>
              <a:rPr lang="en-US" sz="2500" dirty="0" smtClean="0">
                <a:latin typeface="+mj-lt"/>
              </a:rPr>
              <a:t>memories</a:t>
            </a:r>
          </a:p>
          <a:p>
            <a:pPr lvl="2">
              <a:lnSpc>
                <a:spcPct val="90000"/>
              </a:lnSpc>
            </a:pPr>
            <a:r>
              <a:rPr lang="en-US" sz="2700" dirty="0" smtClean="0">
                <a:latin typeface="+mj-lt"/>
              </a:rPr>
              <a:t>Retroactive </a:t>
            </a:r>
            <a:r>
              <a:rPr lang="en-US" sz="2700" dirty="0">
                <a:latin typeface="+mj-lt"/>
              </a:rPr>
              <a:t>interference</a:t>
            </a:r>
          </a:p>
          <a:p>
            <a:pPr lvl="3">
              <a:lnSpc>
                <a:spcPct val="90000"/>
              </a:lnSpc>
            </a:pPr>
            <a:r>
              <a:rPr lang="en-US" sz="2500" dirty="0">
                <a:latin typeface="+mj-lt"/>
              </a:rPr>
              <a:t>New memories interfere with ability to remember old </a:t>
            </a:r>
            <a:r>
              <a:rPr lang="en-US" sz="2500" dirty="0" smtClean="0">
                <a:latin typeface="+mj-lt"/>
              </a:rPr>
              <a:t>memories</a:t>
            </a:r>
            <a:endParaRPr lang="en-US" sz="2500" dirty="0">
              <a:latin typeface="+mj-lt"/>
            </a:endParaRPr>
          </a:p>
        </p:txBody>
      </p:sp>
    </p:spTree>
    <p:extLst>
      <p:ext uri="{BB962C8B-B14F-4D97-AF65-F5344CB8AC3E}">
        <p14:creationId xmlns:p14="http://schemas.microsoft.com/office/powerpoint/2010/main" val="392101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Repression</a:t>
            </a:r>
            <a:endParaRPr lang="en-US" dirty="0"/>
          </a:p>
        </p:txBody>
      </p:sp>
      <p:sp>
        <p:nvSpPr>
          <p:cNvPr id="3" name="Content Placeholder 2"/>
          <p:cNvSpPr>
            <a:spLocks noGrp="1"/>
          </p:cNvSpPr>
          <p:nvPr>
            <p:ph idx="1"/>
          </p:nvPr>
        </p:nvSpPr>
        <p:spPr/>
        <p:txBody>
          <a:bodyPr/>
          <a:lstStyle/>
          <a:p>
            <a:r>
              <a:rPr lang="en-US" dirty="0" smtClean="0">
                <a:latin typeface="+mj-lt"/>
              </a:rPr>
              <a:t>Defense mechanism to keep painful memories out of awareness </a:t>
            </a:r>
          </a:p>
          <a:p>
            <a:pPr lvl="1"/>
            <a:r>
              <a:rPr lang="en-US" dirty="0" smtClean="0">
                <a:latin typeface="+mj-lt"/>
              </a:rPr>
              <a:t>Difficult to study under laboratory conditions </a:t>
            </a:r>
          </a:p>
          <a:p>
            <a:pPr lvl="1"/>
            <a:r>
              <a:rPr lang="en-US" dirty="0" smtClean="0">
                <a:latin typeface="+mj-lt"/>
              </a:rPr>
              <a:t>Most people who experience trauma don’t forget; experience flashbacks &amp; recurring memories </a:t>
            </a:r>
          </a:p>
          <a:p>
            <a:r>
              <a:rPr lang="en-US" dirty="0" smtClean="0">
                <a:latin typeface="+mj-lt"/>
              </a:rPr>
              <a:t>Some evidence from adults who report repressed memories </a:t>
            </a:r>
          </a:p>
          <a:p>
            <a:pPr lvl="1"/>
            <a:r>
              <a:rPr lang="en-US" dirty="0" smtClean="0">
                <a:latin typeface="+mj-lt"/>
              </a:rPr>
              <a:t>Suspect </a:t>
            </a:r>
          </a:p>
          <a:p>
            <a:pPr lvl="1"/>
            <a:r>
              <a:rPr lang="en-US" dirty="0" smtClean="0">
                <a:latin typeface="+mj-lt"/>
              </a:rPr>
              <a:t>Follow suggestions of therapist </a:t>
            </a:r>
          </a:p>
          <a:p>
            <a:pPr>
              <a:buNone/>
            </a:pPr>
            <a:endParaRPr lang="en-US" dirty="0"/>
          </a:p>
        </p:txBody>
      </p:sp>
    </p:spTree>
    <p:extLst>
      <p:ext uri="{BB962C8B-B14F-4D97-AF65-F5344CB8AC3E}">
        <p14:creationId xmlns:p14="http://schemas.microsoft.com/office/powerpoint/2010/main" val="2944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Improving Your Memory</a:t>
            </a:r>
            <a:endParaRPr lang="en-US" dirty="0"/>
          </a:p>
        </p:txBody>
      </p:sp>
      <p:sp>
        <p:nvSpPr>
          <p:cNvPr id="5" name="Content Placeholder 4"/>
          <p:cNvSpPr>
            <a:spLocks noGrp="1"/>
          </p:cNvSpPr>
          <p:nvPr>
            <p:ph idx="1"/>
          </p:nvPr>
        </p:nvSpPr>
        <p:spPr/>
        <p:txBody>
          <a:bodyPr/>
          <a:lstStyle/>
          <a:p>
            <a:pPr>
              <a:lnSpc>
                <a:spcPts val="2600"/>
              </a:lnSpc>
              <a:buNone/>
            </a:pPr>
            <a:r>
              <a:rPr lang="en-US" dirty="0">
                <a:latin typeface="Calibri" charset="0"/>
                <a:ea typeface="ＭＳ Ｐゴシック" charset="0"/>
                <a:cs typeface="ＭＳ Ｐゴシック" charset="0"/>
              </a:rPr>
              <a:t>Examples:</a:t>
            </a:r>
          </a:p>
          <a:p>
            <a:pPr>
              <a:lnSpc>
                <a:spcPts val="2600"/>
              </a:lnSpc>
              <a:buFont typeface="Wingdings" panose="05000000000000000000" pitchFamily="2" charset="2"/>
              <a:buChar char="§"/>
            </a:pPr>
            <a:r>
              <a:rPr lang="en-US" dirty="0">
                <a:latin typeface="Calibri" charset="0"/>
                <a:ea typeface="ＭＳ Ｐゴシック" charset="0"/>
                <a:cs typeface="ＭＳ Ｐゴシック" charset="0"/>
              </a:rPr>
              <a:t>Test </a:t>
            </a:r>
            <a:r>
              <a:rPr lang="en-US" dirty="0" smtClean="0">
                <a:latin typeface="Calibri" charset="0"/>
                <a:ea typeface="ＭＳ Ｐゴシック" charset="0"/>
                <a:cs typeface="ＭＳ Ｐゴシック" charset="0"/>
              </a:rPr>
              <a:t>yourself!</a:t>
            </a:r>
            <a:endParaRPr lang="en-US" dirty="0">
              <a:latin typeface="Calibri" charset="0"/>
              <a:ea typeface="ＭＳ Ｐゴシック" charset="0"/>
              <a:cs typeface="ＭＳ Ｐゴシック" charset="0"/>
            </a:endParaRPr>
          </a:p>
          <a:p>
            <a:pPr>
              <a:lnSpc>
                <a:spcPts val="2600"/>
              </a:lnSpc>
              <a:buFont typeface="Wingdings" panose="05000000000000000000" pitchFamily="2" charset="2"/>
              <a:buChar char="§"/>
            </a:pPr>
            <a:r>
              <a:rPr lang="en-US" dirty="0">
                <a:latin typeface="Calibri" charset="0"/>
                <a:ea typeface="ＭＳ Ｐゴシック" charset="0"/>
                <a:cs typeface="ＭＳ Ｐゴシック" charset="0"/>
              </a:rPr>
              <a:t>Spacing/distributed study </a:t>
            </a:r>
          </a:p>
          <a:p>
            <a:pPr>
              <a:lnSpc>
                <a:spcPts val="2600"/>
              </a:lnSpc>
              <a:buFont typeface="Wingdings" charset="0"/>
              <a:buChar char="§"/>
            </a:pPr>
            <a:r>
              <a:rPr lang="en-US" dirty="0">
                <a:latin typeface="Calibri" charset="0"/>
                <a:ea typeface="ＭＳ Ｐゴシック" charset="0"/>
                <a:cs typeface="ＭＳ Ｐゴシック" charset="0"/>
              </a:rPr>
              <a:t>Chunking (grouping)</a:t>
            </a:r>
          </a:p>
          <a:p>
            <a:pPr>
              <a:lnSpc>
                <a:spcPts val="2600"/>
              </a:lnSpc>
              <a:buFont typeface="Wingdings" charset="0"/>
              <a:buChar char="§"/>
            </a:pPr>
            <a:r>
              <a:rPr lang="en-US" dirty="0">
                <a:latin typeface="Calibri" charset="0"/>
                <a:ea typeface="ＭＳ Ｐゴシック" charset="0"/>
                <a:cs typeface="ＭＳ Ｐゴシック" charset="0"/>
              </a:rPr>
              <a:t>Mnemonics: images, maps, and peg-words</a:t>
            </a:r>
          </a:p>
          <a:p>
            <a:pPr>
              <a:lnSpc>
                <a:spcPts val="2600"/>
              </a:lnSpc>
              <a:buFont typeface="Wingdings" charset="0"/>
              <a:buChar char="§"/>
            </a:pPr>
            <a:r>
              <a:rPr lang="en-US" dirty="0" smtClean="0">
                <a:latin typeface="Calibri" charset="0"/>
                <a:ea typeface="ＭＳ Ｐゴシック" charset="0"/>
                <a:cs typeface="ＭＳ Ｐゴシック" charset="0"/>
              </a:rPr>
              <a:t>Deep/semantic processing</a:t>
            </a:r>
          </a:p>
          <a:p>
            <a:pPr>
              <a:lnSpc>
                <a:spcPts val="2600"/>
              </a:lnSpc>
              <a:buFont typeface="Wingdings" charset="0"/>
              <a:buChar char="§"/>
            </a:pPr>
            <a:r>
              <a:rPr lang="en-US" dirty="0" smtClean="0">
                <a:latin typeface="Calibri" charset="0"/>
                <a:ea typeface="ＭＳ Ｐゴシック" charset="0"/>
                <a:cs typeface="ＭＳ Ｐゴシック" charset="0"/>
              </a:rPr>
              <a:t>Making </a:t>
            </a:r>
            <a:r>
              <a:rPr lang="en-US" dirty="0">
                <a:latin typeface="Calibri" charset="0"/>
                <a:ea typeface="ＭＳ Ｐゴシック" charset="0"/>
                <a:cs typeface="ＭＳ Ｐゴシック" charset="0"/>
              </a:rPr>
              <a:t>information  personally meaningful</a:t>
            </a:r>
          </a:p>
          <a:p>
            <a:pPr marL="0" indent="0">
              <a:buNone/>
            </a:pPr>
            <a:endParaRPr lang="en-US" dirty="0"/>
          </a:p>
        </p:txBody>
      </p:sp>
    </p:spTree>
    <p:extLst>
      <p:ext uri="{BB962C8B-B14F-4D97-AF65-F5344CB8AC3E}">
        <p14:creationId xmlns:p14="http://schemas.microsoft.com/office/powerpoint/2010/main" val="334950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533400"/>
            <a:ext cx="8229600" cy="884238"/>
          </a:xfrm>
        </p:spPr>
        <p:txBody>
          <a:bodyPr/>
          <a:lstStyle/>
          <a:p>
            <a:pPr eaLnBrk="1" hangingPunct="1"/>
            <a:r>
              <a:rPr lang="en-US" b="1" dirty="0">
                <a:solidFill>
                  <a:schemeClr val="tx1"/>
                </a:solidFill>
                <a:latin typeface="Calibri" charset="0"/>
                <a:ea typeface="ＭＳ Ｐゴシック" charset="0"/>
                <a:cs typeface="ＭＳ Ｐゴシック" charset="0"/>
              </a:rPr>
              <a:t>Mnemonics</a:t>
            </a:r>
          </a:p>
        </p:txBody>
      </p:sp>
      <p:sp>
        <p:nvSpPr>
          <p:cNvPr id="3" name="Content Placeholder 2"/>
          <p:cNvSpPr>
            <a:spLocks noGrp="1"/>
          </p:cNvSpPr>
          <p:nvPr>
            <p:ph sz="half" idx="1"/>
          </p:nvPr>
        </p:nvSpPr>
        <p:spPr>
          <a:xfrm>
            <a:off x="304800" y="1600200"/>
            <a:ext cx="4191000" cy="3810000"/>
          </a:xfrm>
        </p:spPr>
        <p:txBody>
          <a:bodyPr/>
          <a:lstStyle/>
          <a:p>
            <a:pPr marL="457200" lvl="1" indent="-457200" eaLnBrk="1" hangingPunct="1">
              <a:lnSpc>
                <a:spcPts val="2600"/>
              </a:lnSpc>
              <a:buFont typeface="Wingdings" charset="0"/>
              <a:buChar char="§"/>
            </a:pPr>
            <a:r>
              <a:rPr lang="en-US" sz="2800">
                <a:latin typeface="Calibri" charset="0"/>
                <a:ea typeface="ＭＳ Ｐゴシック" charset="0"/>
              </a:rPr>
              <a:t>Read: plane, cigar, due, shall, candy, vague, pizza, seem, fire, pencil</a:t>
            </a:r>
          </a:p>
          <a:p>
            <a:pPr marL="457200" lvl="1" indent="-457200" eaLnBrk="1" hangingPunct="1">
              <a:lnSpc>
                <a:spcPts val="2600"/>
              </a:lnSpc>
              <a:buFont typeface="Wingdings" charset="0"/>
              <a:buChar char="§"/>
            </a:pPr>
            <a:r>
              <a:rPr lang="en-US" sz="2800">
                <a:latin typeface="Calibri" charset="0"/>
                <a:ea typeface="ＭＳ Ｐゴシック" charset="0"/>
              </a:rPr>
              <a:t>Which words might be easier to remember?</a:t>
            </a:r>
          </a:p>
          <a:p>
            <a:pPr marL="457200" lvl="1" indent="-457200" eaLnBrk="1" hangingPunct="1">
              <a:lnSpc>
                <a:spcPts val="2600"/>
              </a:lnSpc>
              <a:buFont typeface="Wingdings" charset="0"/>
              <a:buChar char="§"/>
            </a:pPr>
            <a:r>
              <a:rPr lang="en-US" sz="2800">
                <a:latin typeface="Calibri" charset="0"/>
                <a:ea typeface="ＭＳ Ｐゴシック" charset="0"/>
              </a:rPr>
              <a:t>Write down the words you can recall.</a:t>
            </a:r>
          </a:p>
          <a:p>
            <a:pPr marL="457200" lvl="1" indent="-457200" eaLnBrk="1" hangingPunct="1">
              <a:lnSpc>
                <a:spcPts val="2600"/>
              </a:lnSpc>
              <a:buFont typeface="Wingdings" charset="0"/>
              <a:buChar char="§"/>
            </a:pPr>
            <a:r>
              <a:rPr lang="en-US" sz="2800">
                <a:latin typeface="Calibri" charset="0"/>
                <a:ea typeface="ＭＳ Ｐゴシック" charset="0"/>
              </a:rPr>
              <a:t>Lesson: we encode better with the help of images. </a:t>
            </a:r>
          </a:p>
        </p:txBody>
      </p:sp>
      <p:pic>
        <p:nvPicPr>
          <p:cNvPr id="3074" name="Picture 2" descr="C:\Users\James\AppData\Local\Microsoft\Windows\Temporary Internet Files\Content.IE5\87VO0PIM\MC900013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8600" y="5154613"/>
            <a:ext cx="1447800"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3" descr="C:\Users\James\AppData\Local\Microsoft\Windows\Temporary Internet Files\Content.IE5\P4IIM2O0\MC900441775[1].png"/>
          <p:cNvPicPr>
            <a:picLocks noChangeAspect="1" noChangeArrowheads="1"/>
          </p:cNvPicPr>
          <p:nvPr/>
        </p:nvPicPr>
        <p:blipFill>
          <a:blip r:embed="rId4">
            <a:extLst>
              <a:ext uri="{28A0092B-C50C-407E-A947-70E740481C1C}">
                <a14:useLocalDpi xmlns:a14="http://schemas.microsoft.com/office/drawing/2010/main" val="0"/>
              </a:ext>
            </a:extLst>
          </a:blip>
          <a:srcRect t="8333" b="27779"/>
          <a:stretch>
            <a:fillRect/>
          </a:stretch>
        </p:blipFill>
        <p:spPr bwMode="auto">
          <a:xfrm>
            <a:off x="1828800" y="5181600"/>
            <a:ext cx="2027238"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4" descr="C:\Users\James\AppData\Local\Microsoft\Windows\Temporary Internet Files\Content.IE5\YH3QLCFF\MC90043487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50292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613275" y="1336675"/>
            <a:ext cx="4125913" cy="1887538"/>
          </a:xfrm>
          <a:prstGeom prst="rect">
            <a:avLst/>
          </a:prstGeom>
          <a:solidFill>
            <a:srgbClr val="A036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2800"/>
              </a:lnSpc>
              <a:spcBef>
                <a:spcPct val="20000"/>
              </a:spcBef>
            </a:pPr>
            <a:r>
              <a:rPr lang="en-US" sz="2800">
                <a:solidFill>
                  <a:srgbClr val="F8F6E3"/>
                </a:solidFill>
                <a:latin typeface="Calibri" charset="0"/>
              </a:rPr>
              <a:t>A </a:t>
            </a:r>
            <a:r>
              <a:rPr lang="en-US" sz="2800" b="1">
                <a:solidFill>
                  <a:srgbClr val="FAC090"/>
                </a:solidFill>
                <a:latin typeface="Calibri" charset="0"/>
              </a:rPr>
              <a:t>mnemonic </a:t>
            </a:r>
            <a:r>
              <a:rPr lang="en-US" sz="2800">
                <a:solidFill>
                  <a:srgbClr val="F8F6E3"/>
                </a:solidFill>
                <a:latin typeface="Calibri" charset="0"/>
              </a:rPr>
              <a:t>is a memory </a:t>
            </a:r>
            <a:r>
              <a:rPr lang="ja-JP" altLang="en-US" sz="2800">
                <a:solidFill>
                  <a:srgbClr val="F8F6E3"/>
                </a:solidFill>
                <a:latin typeface="Calibri" charset="0"/>
              </a:rPr>
              <a:t>“</a:t>
            </a:r>
            <a:r>
              <a:rPr lang="en-US" sz="2800">
                <a:solidFill>
                  <a:srgbClr val="F8F6E3"/>
                </a:solidFill>
                <a:latin typeface="Calibri" charset="0"/>
              </a:rPr>
              <a:t>trick</a:t>
            </a:r>
            <a:r>
              <a:rPr lang="ja-JP" altLang="en-US" sz="2800">
                <a:solidFill>
                  <a:srgbClr val="F8F6E3"/>
                </a:solidFill>
                <a:latin typeface="Calibri" charset="0"/>
              </a:rPr>
              <a:t>”</a:t>
            </a:r>
            <a:r>
              <a:rPr lang="en-US" sz="2800">
                <a:solidFill>
                  <a:srgbClr val="F8F6E3"/>
                </a:solidFill>
                <a:latin typeface="Calibri" charset="0"/>
              </a:rPr>
              <a:t> that connects information to existing memory strengths such as imagery or structure.</a:t>
            </a:r>
          </a:p>
        </p:txBody>
      </p:sp>
      <p:sp>
        <p:nvSpPr>
          <p:cNvPr id="7" name="Rectangle 6"/>
          <p:cNvSpPr>
            <a:spLocks noChangeArrowheads="1"/>
          </p:cNvSpPr>
          <p:nvPr/>
        </p:nvSpPr>
        <p:spPr bwMode="auto">
          <a:xfrm>
            <a:off x="4613275" y="3394075"/>
            <a:ext cx="4125913" cy="3324225"/>
          </a:xfrm>
          <a:prstGeom prst="rect">
            <a:avLst/>
          </a:prstGeom>
          <a:solidFill>
            <a:srgbClr val="A036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2800"/>
              </a:lnSpc>
              <a:spcBef>
                <a:spcPct val="20000"/>
              </a:spcBef>
            </a:pPr>
            <a:r>
              <a:rPr lang="en-US" sz="2800">
                <a:solidFill>
                  <a:srgbClr val="F8F6E3"/>
                </a:solidFill>
                <a:latin typeface="Calibri" charset="0"/>
              </a:rPr>
              <a:t>A </a:t>
            </a:r>
            <a:r>
              <a:rPr lang="en-US" sz="2800" b="1">
                <a:solidFill>
                  <a:srgbClr val="FAC090"/>
                </a:solidFill>
                <a:latin typeface="Calibri" charset="0"/>
              </a:rPr>
              <a:t>peg word system </a:t>
            </a:r>
            <a:r>
              <a:rPr lang="en-US" sz="2800">
                <a:solidFill>
                  <a:srgbClr val="F8F6E3"/>
                </a:solidFill>
                <a:latin typeface="Calibri" charset="0"/>
              </a:rPr>
              <a:t>refers to the technique of visually associating new words with an existing list that is already memorized along with numbers. For example, </a:t>
            </a:r>
            <a:r>
              <a:rPr lang="ja-JP" altLang="en-US" sz="2800">
                <a:solidFill>
                  <a:srgbClr val="F8F6E3"/>
                </a:solidFill>
                <a:latin typeface="Calibri" charset="0"/>
              </a:rPr>
              <a:t>“</a:t>
            </a:r>
            <a:r>
              <a:rPr lang="en-US" sz="2800">
                <a:solidFill>
                  <a:srgbClr val="F8F6E3"/>
                </a:solidFill>
                <a:latin typeface="Calibri" charset="0"/>
              </a:rPr>
              <a:t>due</a:t>
            </a:r>
            <a:r>
              <a:rPr lang="ja-JP" altLang="en-US" sz="2800">
                <a:solidFill>
                  <a:srgbClr val="F8F6E3"/>
                </a:solidFill>
                <a:latin typeface="Calibri" charset="0"/>
              </a:rPr>
              <a:t>”</a:t>
            </a:r>
            <a:r>
              <a:rPr lang="en-US" sz="2800">
                <a:solidFill>
                  <a:srgbClr val="F8F6E3"/>
                </a:solidFill>
                <a:latin typeface="Calibri" charset="0"/>
              </a:rPr>
              <a:t> can be pictured written on a door, and door = 4. </a:t>
            </a:r>
          </a:p>
        </p:txBody>
      </p:sp>
    </p:spTree>
    <p:extLst>
      <p:ext uri="{BB962C8B-B14F-4D97-AF65-F5344CB8AC3E}">
        <p14:creationId xmlns:p14="http://schemas.microsoft.com/office/powerpoint/2010/main" val="69011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fade">
                                      <p:cBhvr>
                                        <p:cTn id="33" dur="500"/>
                                        <p:tgtEl>
                                          <p:spTgt spid="3074"/>
                                        </p:tgtEl>
                                      </p:cBhvr>
                                    </p:animEffect>
                                  </p:childTnLst>
                                </p:cTn>
                              </p:par>
                              <p:par>
                                <p:cTn id="34" presetID="10" presetClass="entr" presetSubtype="0" fill="hold" nodeType="withEffect">
                                  <p:stCondLst>
                                    <p:cond delay="0"/>
                                  </p:stCondLst>
                                  <p:childTnLst>
                                    <p:set>
                                      <p:cBhvr>
                                        <p:cTn id="35" dur="1" fill="hold">
                                          <p:stCondLst>
                                            <p:cond delay="0"/>
                                          </p:stCondLst>
                                        </p:cTn>
                                        <p:tgtEl>
                                          <p:spTgt spid="3076"/>
                                        </p:tgtEl>
                                        <p:attrNameLst>
                                          <p:attrName>style.visibility</p:attrName>
                                        </p:attrNameLst>
                                      </p:cBhvr>
                                      <p:to>
                                        <p:strVal val="visible"/>
                                      </p:to>
                                    </p:set>
                                    <p:animEffect transition="in" filter="fade">
                                      <p:cBhvr>
                                        <p:cTn id="36" dur="500"/>
                                        <p:tgtEl>
                                          <p:spTgt spid="3076"/>
                                        </p:tgtEl>
                                      </p:cBhvr>
                                    </p:animEffect>
                                  </p:childTnLst>
                                </p:cTn>
                              </p:par>
                              <p:par>
                                <p:cTn id="37" presetID="10" presetClass="entr" presetSubtype="0" fill="hold" nodeType="withEffect">
                                  <p:stCondLst>
                                    <p:cond delay="0"/>
                                  </p:stCondLst>
                                  <p:childTnLst>
                                    <p:set>
                                      <p:cBhvr>
                                        <p:cTn id="38" dur="1" fill="hold">
                                          <p:stCondLst>
                                            <p:cond delay="0"/>
                                          </p:stCondLst>
                                        </p:cTn>
                                        <p:tgtEl>
                                          <p:spTgt spid="3075"/>
                                        </p:tgtEl>
                                        <p:attrNameLst>
                                          <p:attrName>style.visibility</p:attrName>
                                        </p:attrNameLst>
                                      </p:cBhvr>
                                      <p:to>
                                        <p:strVal val="visible"/>
                                      </p:to>
                                    </p:set>
                                    <p:animEffect transition="in" filter="fade">
                                      <p:cBhvr>
                                        <p:cTn id="39" dur="500"/>
                                        <p:tgtEl>
                                          <p:spTgt spid="30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2355850"/>
            <a:ext cx="7419975" cy="427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1" name="Content Placeholder 2"/>
          <p:cNvSpPr>
            <a:spLocks noGrp="1"/>
          </p:cNvSpPr>
          <p:nvPr>
            <p:ph idx="1"/>
          </p:nvPr>
        </p:nvSpPr>
        <p:spPr>
          <a:xfrm>
            <a:off x="457200" y="1295400"/>
            <a:ext cx="8382000" cy="1752600"/>
          </a:xfrm>
        </p:spPr>
        <p:txBody>
          <a:bodyPr/>
          <a:lstStyle/>
          <a:p>
            <a:pPr marL="0" indent="0" eaLnBrk="1" hangingPunct="1">
              <a:lnSpc>
                <a:spcPts val="2600"/>
              </a:lnSpc>
              <a:buFont typeface="Arial" charset="0"/>
              <a:buNone/>
            </a:pPr>
            <a:r>
              <a:rPr lang="en-US" sz="2600">
                <a:latin typeface="Calibri" charset="0"/>
                <a:ea typeface="ＭＳ Ｐゴシック" charset="0"/>
                <a:cs typeface="ＭＳ Ｐゴシック" charset="0"/>
              </a:rPr>
              <a:t>When encoding information, we are more likely to retain it if we deeply process even a simple word list by focusing on the </a:t>
            </a:r>
            <a:r>
              <a:rPr lang="en-US" sz="2600" b="1">
                <a:latin typeface="Calibri" charset="0"/>
                <a:ea typeface="ＭＳ Ｐゴシック" charset="0"/>
                <a:cs typeface="ＭＳ Ｐゴシック" charset="0"/>
              </a:rPr>
              <a:t>semantics (</a:t>
            </a:r>
            <a:r>
              <a:rPr lang="en-US" sz="2600" b="1" i="1">
                <a:latin typeface="Calibri" charset="0"/>
                <a:ea typeface="ＭＳ Ｐゴシック" charset="0"/>
                <a:cs typeface="ＭＳ Ｐゴシック" charset="0"/>
              </a:rPr>
              <a:t>meaning</a:t>
            </a:r>
            <a:r>
              <a:rPr lang="en-US" sz="2600" b="1">
                <a:latin typeface="Calibri" charset="0"/>
                <a:ea typeface="ＭＳ Ｐゴシック" charset="0"/>
                <a:cs typeface="ＭＳ Ｐゴシック" charset="0"/>
              </a:rPr>
              <a:t>)</a:t>
            </a:r>
            <a:r>
              <a:rPr lang="en-US" sz="2600">
                <a:latin typeface="Calibri" charset="0"/>
                <a:ea typeface="ＭＳ Ｐゴシック" charset="0"/>
                <a:cs typeface="ＭＳ Ｐゴシック" charset="0"/>
              </a:rPr>
              <a:t> of the words.</a:t>
            </a:r>
          </a:p>
        </p:txBody>
      </p:sp>
      <p:sp>
        <p:nvSpPr>
          <p:cNvPr id="43012" name="Content Placeholder 2"/>
          <p:cNvSpPr txBox="1">
            <a:spLocks/>
          </p:cNvSpPr>
          <p:nvPr/>
        </p:nvSpPr>
        <p:spPr bwMode="auto">
          <a:xfrm>
            <a:off x="304800" y="3505200"/>
            <a:ext cx="23114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lnSpc>
                <a:spcPts val="2600"/>
              </a:lnSpc>
              <a:spcBef>
                <a:spcPct val="20000"/>
              </a:spcBef>
              <a:buFont typeface="Arial" charset="0"/>
              <a:buNone/>
            </a:pPr>
            <a:r>
              <a:rPr lang="ja-JP" altLang="en-US" sz="2600">
                <a:latin typeface="Calibri" charset="0"/>
              </a:rPr>
              <a:t>“</a:t>
            </a:r>
            <a:r>
              <a:rPr lang="en-US" sz="2600">
                <a:latin typeface="Calibri" charset="0"/>
              </a:rPr>
              <a:t>Shallow,</a:t>
            </a:r>
            <a:r>
              <a:rPr lang="ja-JP" altLang="en-US" sz="2600">
                <a:latin typeface="Calibri" charset="0"/>
              </a:rPr>
              <a:t>”</a:t>
            </a:r>
            <a:r>
              <a:rPr lang="en-US" sz="2600">
                <a:latin typeface="Calibri" charset="0"/>
              </a:rPr>
              <a:t> unsuccessful processing refers to memorizing the appearance or sound of words. </a:t>
            </a:r>
          </a:p>
        </p:txBody>
      </p:sp>
      <p:sp>
        <p:nvSpPr>
          <p:cNvPr id="43013" name="Title 1"/>
          <p:cNvSpPr>
            <a:spLocks noGrp="1"/>
          </p:cNvSpPr>
          <p:nvPr>
            <p:ph type="title"/>
          </p:nvPr>
        </p:nvSpPr>
        <p:spPr>
          <a:xfrm>
            <a:off x="457200" y="609600"/>
            <a:ext cx="8229600" cy="808038"/>
          </a:xfrm>
        </p:spPr>
        <p:txBody>
          <a:bodyPr/>
          <a:lstStyle/>
          <a:p>
            <a:pPr eaLnBrk="1" hangingPunct="1"/>
            <a:r>
              <a:rPr lang="en-US" b="1" dirty="0">
                <a:solidFill>
                  <a:schemeClr val="tx1"/>
                </a:solidFill>
                <a:latin typeface="Calibri" charset="0"/>
                <a:ea typeface="ＭＳ Ｐゴシック" charset="0"/>
                <a:cs typeface="ＭＳ Ｐゴシック" charset="0"/>
              </a:rPr>
              <a:t>Deep/Semantic Processing</a:t>
            </a:r>
          </a:p>
        </p:txBody>
      </p:sp>
    </p:spTree>
    <p:extLst>
      <p:ext uri="{BB962C8B-B14F-4D97-AF65-F5344CB8AC3E}">
        <p14:creationId xmlns:p14="http://schemas.microsoft.com/office/powerpoint/2010/main" val="37293569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0" y="274638"/>
            <a:ext cx="5440363" cy="868362"/>
          </a:xfrm>
        </p:spPr>
        <p:txBody>
          <a:bodyPr>
            <a:normAutofit fontScale="90000"/>
          </a:bodyPr>
          <a:lstStyle/>
          <a:p>
            <a:pPr eaLnBrk="1" hangingPunct="1">
              <a:lnSpc>
                <a:spcPts val="4000"/>
              </a:lnSpc>
            </a:pPr>
            <a:r>
              <a:rPr lang="en-US" b="1" dirty="0">
                <a:solidFill>
                  <a:schemeClr val="tx1"/>
                </a:solidFill>
                <a:latin typeface="Calibri" charset="0"/>
                <a:ea typeface="ＭＳ Ｐゴシック" charset="0"/>
                <a:cs typeface="ＭＳ Ｐゴシック" charset="0"/>
              </a:rPr>
              <a:t>Context-Dependent Memory</a:t>
            </a:r>
          </a:p>
        </p:txBody>
      </p:sp>
      <p:sp>
        <p:nvSpPr>
          <p:cNvPr id="3" name="Content Placeholder 2"/>
          <p:cNvSpPr>
            <a:spLocks noGrp="1"/>
          </p:cNvSpPr>
          <p:nvPr>
            <p:ph sz="half" idx="1"/>
          </p:nvPr>
        </p:nvSpPr>
        <p:spPr>
          <a:xfrm>
            <a:off x="325438" y="1527175"/>
            <a:ext cx="4475162" cy="1597026"/>
          </a:xfrm>
        </p:spPr>
        <p:txBody>
          <a:bodyPr>
            <a:normAutofit fontScale="92500"/>
          </a:bodyPr>
          <a:lstStyle/>
          <a:p>
            <a:pPr eaLnBrk="1" hangingPunct="1">
              <a:lnSpc>
                <a:spcPts val="2400"/>
              </a:lnSpc>
              <a:spcBef>
                <a:spcPct val="0"/>
              </a:spcBef>
              <a:spcAft>
                <a:spcPts val="600"/>
              </a:spcAft>
              <a:buFont typeface="Wingdings" charset="0"/>
              <a:buChar char="§"/>
            </a:pPr>
            <a:r>
              <a:rPr lang="en-US" sz="3100" b="1" dirty="0" smtClean="0">
                <a:latin typeface="Arial Unicode MS" panose="020B0604020202020204" pitchFamily="34" charset="-128"/>
                <a:ea typeface="Arial Unicode MS" panose="020B0604020202020204" pitchFamily="34" charset="-128"/>
                <a:cs typeface="Arial Unicode MS" panose="020B0604020202020204" pitchFamily="34" charset="-128"/>
              </a:rPr>
              <a:t>We </a:t>
            </a:r>
            <a:r>
              <a:rPr lang="en-US" sz="3100" b="1" dirty="0">
                <a:latin typeface="Arial Unicode MS" panose="020B0604020202020204" pitchFamily="34" charset="-128"/>
                <a:ea typeface="Arial Unicode MS" panose="020B0604020202020204" pitchFamily="34" charset="-128"/>
                <a:cs typeface="Arial Unicode MS" panose="020B0604020202020204" pitchFamily="34" charset="-128"/>
              </a:rPr>
              <a:t>retrieve a memory more easily when in the same context as when we formed the memory</a:t>
            </a:r>
            <a:r>
              <a:rPr lang="en-US" sz="3100" b="1" dirty="0" smtClean="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31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20834" name="Picture 2"/>
          <p:cNvPicPr>
            <a:picLocks noChangeAspect="1" noChangeArrowheads="1"/>
          </p:cNvPicPr>
          <p:nvPr/>
        </p:nvPicPr>
        <p:blipFill>
          <a:blip r:embed="rId3"/>
          <a:srcRect l="10274" t="4926" r="7977" b="9489"/>
          <a:stretch>
            <a:fillRect/>
          </a:stretch>
        </p:blipFill>
        <p:spPr bwMode="auto">
          <a:xfrm>
            <a:off x="5440363" y="230188"/>
            <a:ext cx="3297237" cy="2727325"/>
          </a:xfrm>
          <a:prstGeom prst="rect">
            <a:avLst/>
          </a:prstGeom>
          <a:noFill/>
          <a:ln w="9525">
            <a:noFill/>
            <a:miter lim="800000"/>
            <a:headEnd/>
            <a:tailEnd/>
          </a:ln>
          <a:effectLst>
            <a:outerShdw blurRad="292100" dist="139700" dir="2700000" algn="tl" rotWithShape="0">
              <a:srgbClr val="333333">
                <a:alpha val="64999"/>
              </a:srgbClr>
            </a:outerShdw>
          </a:effectLst>
        </p:spPr>
      </p:pic>
      <p:pic>
        <p:nvPicPr>
          <p:cNvPr id="120835" name="Picture 3"/>
          <p:cNvPicPr>
            <a:picLocks noChangeAspect="1" noChangeArrowheads="1"/>
          </p:cNvPicPr>
          <p:nvPr/>
        </p:nvPicPr>
        <p:blipFill>
          <a:blip r:embed="rId4">
            <a:extLst>
              <a:ext uri="{28A0092B-C50C-407E-A947-70E740481C1C}">
                <a14:useLocalDpi xmlns:a14="http://schemas.microsoft.com/office/drawing/2010/main" val="0"/>
              </a:ext>
            </a:extLst>
          </a:blip>
          <a:srcRect t="7103"/>
          <a:stretch>
            <a:fillRect/>
          </a:stretch>
        </p:blipFill>
        <p:spPr bwMode="auto">
          <a:xfrm>
            <a:off x="838200" y="3123911"/>
            <a:ext cx="4016374" cy="323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6" name="Content Placeholder 3"/>
          <p:cNvSpPr txBox="1">
            <a:spLocks/>
          </p:cNvSpPr>
          <p:nvPr/>
        </p:nvSpPr>
        <p:spPr bwMode="auto">
          <a:xfrm>
            <a:off x="381000" y="4038600"/>
            <a:ext cx="40386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lnSpc>
                <a:spcPct val="80000"/>
              </a:lnSpc>
              <a:spcBef>
                <a:spcPts val="600"/>
              </a:spcBef>
              <a:buFont typeface="Arial" charset="0"/>
              <a:buChar char="•"/>
            </a:pPr>
            <a:endParaRPr lang="en-US">
              <a:latin typeface="Calibri" charset="0"/>
            </a:endParaRPr>
          </a:p>
        </p:txBody>
      </p:sp>
      <p:sp>
        <p:nvSpPr>
          <p:cNvPr id="4" name="Content Placeholder 3"/>
          <p:cNvSpPr>
            <a:spLocks noGrp="1"/>
          </p:cNvSpPr>
          <p:nvPr>
            <p:ph sz="half" idx="2"/>
          </p:nvPr>
        </p:nvSpPr>
        <p:spPr>
          <a:xfrm>
            <a:off x="5568950" y="230188"/>
            <a:ext cx="3040063" cy="947737"/>
          </a:xfrm>
        </p:spPr>
        <p:txBody>
          <a:bodyPr>
            <a:normAutofit fontScale="92500"/>
          </a:bodyPr>
          <a:lstStyle/>
          <a:p>
            <a:pPr marL="0" indent="0" eaLnBrk="1" hangingPunct="1">
              <a:lnSpc>
                <a:spcPts val="2200"/>
              </a:lnSpc>
              <a:spcBef>
                <a:spcPts val="600"/>
              </a:spcBef>
              <a:buFont typeface="Arial" charset="0"/>
              <a:buNone/>
            </a:pPr>
            <a:r>
              <a:rPr lang="en-US" sz="2400" b="1">
                <a:latin typeface="Calibri" charset="0"/>
                <a:ea typeface="ＭＳ Ｐゴシック" charset="0"/>
                <a:cs typeface="ＭＳ Ｐゴシック" charset="0"/>
              </a:rPr>
              <a:t>Words learned underwater are better retrieved underwater.</a:t>
            </a:r>
          </a:p>
        </p:txBody>
      </p:sp>
    </p:spTree>
    <p:extLst>
      <p:ext uri="{BB962C8B-B14F-4D97-AF65-F5344CB8AC3E}">
        <p14:creationId xmlns:p14="http://schemas.microsoft.com/office/powerpoint/2010/main" val="1214423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0834"/>
                                        </p:tgtEl>
                                        <p:attrNameLst>
                                          <p:attrName>style.visibility</p:attrName>
                                        </p:attrNameLst>
                                      </p:cBhvr>
                                      <p:to>
                                        <p:strVal val="visible"/>
                                      </p:to>
                                    </p:set>
                                    <p:animEffect transition="in" filter="fade">
                                      <p:cBhvr>
                                        <p:cTn id="15" dur="500"/>
                                        <p:tgtEl>
                                          <p:spTgt spid="120834"/>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120835"/>
                                        </p:tgtEl>
                                        <p:attrNameLst>
                                          <p:attrName>style.visibility</p:attrName>
                                        </p:attrNameLst>
                                      </p:cBhvr>
                                      <p:to>
                                        <p:strVal val="visible"/>
                                      </p:to>
                                    </p:set>
                                    <p:animEffect transition="in" filter="fade">
                                      <p:cBhvr>
                                        <p:cTn id="19" dur="500"/>
                                        <p:tgtEl>
                                          <p:spTgt spid="120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76200" y="304800"/>
            <a:ext cx="4622800" cy="1020762"/>
          </a:xfrm>
        </p:spPr>
        <p:txBody>
          <a:bodyPr>
            <a:normAutofit fontScale="90000"/>
          </a:bodyPr>
          <a:lstStyle/>
          <a:p>
            <a:pPr eaLnBrk="1" hangingPunct="1">
              <a:lnSpc>
                <a:spcPts val="4000"/>
              </a:lnSpc>
            </a:pPr>
            <a:r>
              <a:rPr lang="en-US" b="1">
                <a:solidFill>
                  <a:schemeClr val="tx1"/>
                </a:solidFill>
                <a:latin typeface="Calibri" charset="0"/>
                <a:ea typeface="ＭＳ Ｐゴシック" charset="0"/>
                <a:cs typeface="ＭＳ Ｐゴシック" charset="0"/>
              </a:rPr>
              <a:t>State-Dependent Memory</a:t>
            </a:r>
          </a:p>
        </p:txBody>
      </p:sp>
      <p:sp>
        <p:nvSpPr>
          <p:cNvPr id="3" name="Content Placeholder 2"/>
          <p:cNvSpPr>
            <a:spLocks noGrp="1"/>
          </p:cNvSpPr>
          <p:nvPr>
            <p:ph sz="half" idx="1"/>
          </p:nvPr>
        </p:nvSpPr>
        <p:spPr>
          <a:xfrm>
            <a:off x="222250" y="1295400"/>
            <a:ext cx="4267200" cy="5257800"/>
          </a:xfrm>
        </p:spPr>
        <p:txBody>
          <a:bodyPr>
            <a:normAutofit fontScale="92500"/>
          </a:bodyPr>
          <a:lstStyle/>
          <a:p>
            <a:pPr eaLnBrk="1" hangingPunct="1">
              <a:lnSpc>
                <a:spcPts val="2400"/>
              </a:lnSpc>
              <a:spcBef>
                <a:spcPct val="0"/>
              </a:spcBef>
              <a:spcAft>
                <a:spcPts val="600"/>
              </a:spcAft>
              <a:buFont typeface="Wingdings" charset="0"/>
              <a:buChar char="§"/>
            </a:pPr>
            <a:r>
              <a:rPr lang="en-US" sz="2600" dirty="0">
                <a:latin typeface="Calibri" charset="0"/>
                <a:ea typeface="ＭＳ Ｐゴシック" charset="0"/>
                <a:cs typeface="ＭＳ Ｐゴシック" charset="0"/>
              </a:rPr>
              <a:t>Our memories are not just linked to the </a:t>
            </a:r>
            <a:r>
              <a:rPr lang="en-US" sz="2600" b="1" dirty="0">
                <a:latin typeface="Calibri" charset="0"/>
                <a:ea typeface="ＭＳ Ｐゴシック" charset="0"/>
                <a:cs typeface="ＭＳ Ｐゴシック" charset="0"/>
              </a:rPr>
              <a:t>external</a:t>
            </a:r>
            <a:r>
              <a:rPr lang="en-US" sz="2600" dirty="0">
                <a:latin typeface="Calibri" charset="0"/>
                <a:ea typeface="ＭＳ Ｐゴシック" charset="0"/>
                <a:cs typeface="ＭＳ Ｐゴシック" charset="0"/>
              </a:rPr>
              <a:t> context in which we learned them. </a:t>
            </a:r>
          </a:p>
          <a:p>
            <a:pPr eaLnBrk="1" hangingPunct="1">
              <a:lnSpc>
                <a:spcPts val="2400"/>
              </a:lnSpc>
              <a:spcBef>
                <a:spcPct val="0"/>
              </a:spcBef>
              <a:spcAft>
                <a:spcPts val="600"/>
              </a:spcAft>
              <a:buFont typeface="Wingdings" charset="0"/>
              <a:buChar char="§"/>
            </a:pPr>
            <a:r>
              <a:rPr lang="en-US" sz="2600" dirty="0">
                <a:latin typeface="Calibri" charset="0"/>
                <a:ea typeface="ＭＳ Ｐゴシック" charset="0"/>
                <a:cs typeface="ＭＳ Ｐゴシック" charset="0"/>
              </a:rPr>
              <a:t>Memories can also be tied to the </a:t>
            </a:r>
            <a:r>
              <a:rPr lang="en-US" sz="2600" b="1" dirty="0">
                <a:latin typeface="Calibri" charset="0"/>
                <a:ea typeface="ＭＳ Ｐゴシック" charset="0"/>
                <a:cs typeface="ＭＳ Ｐゴシック" charset="0"/>
              </a:rPr>
              <a:t>emotional state </a:t>
            </a:r>
            <a:r>
              <a:rPr lang="en-US" sz="2600" dirty="0">
                <a:latin typeface="Calibri" charset="0"/>
                <a:ea typeface="ＭＳ Ｐゴシック" charset="0"/>
                <a:cs typeface="ＭＳ Ｐゴシック" charset="0"/>
              </a:rPr>
              <a:t>we were in when we formed the memory.</a:t>
            </a:r>
          </a:p>
          <a:p>
            <a:pPr eaLnBrk="1" hangingPunct="1">
              <a:lnSpc>
                <a:spcPts val="2400"/>
              </a:lnSpc>
              <a:spcBef>
                <a:spcPct val="0"/>
              </a:spcBef>
              <a:spcAft>
                <a:spcPts val="600"/>
              </a:spcAft>
              <a:buFont typeface="Wingdings" charset="0"/>
              <a:buChar char="§"/>
            </a:pPr>
            <a:r>
              <a:rPr lang="en-US" sz="2600" b="1" dirty="0">
                <a:latin typeface="Calibri" charset="0"/>
                <a:ea typeface="ＭＳ Ｐゴシック" charset="0"/>
                <a:cs typeface="ＭＳ Ｐゴシック" charset="0"/>
              </a:rPr>
              <a:t>Mood-congruent memory </a:t>
            </a:r>
            <a:r>
              <a:rPr lang="en-US" sz="2600" i="1" dirty="0">
                <a:latin typeface="Calibri" charset="0"/>
                <a:ea typeface="ＭＳ Ｐゴシック" charset="0"/>
                <a:cs typeface="ＭＳ Ｐゴシック" charset="0"/>
              </a:rPr>
              <a:t>refers to the tendency to selectively recall details that are consistent with one</a:t>
            </a:r>
            <a:r>
              <a:rPr lang="ja-JP" altLang="en-US" sz="2600" i="1" dirty="0">
                <a:latin typeface="Calibri" charset="0"/>
                <a:ea typeface="ＭＳ Ｐゴシック" charset="0"/>
                <a:cs typeface="ＭＳ Ｐゴシック" charset="0"/>
              </a:rPr>
              <a:t>’</a:t>
            </a:r>
            <a:r>
              <a:rPr lang="en-US" sz="2600" i="1" dirty="0">
                <a:latin typeface="Calibri" charset="0"/>
                <a:ea typeface="ＭＳ Ｐゴシック" charset="0"/>
                <a:cs typeface="ＭＳ Ｐゴシック" charset="0"/>
              </a:rPr>
              <a:t>s current mood. </a:t>
            </a:r>
          </a:p>
          <a:p>
            <a:pPr marL="400050" lvl="1" indent="0" eaLnBrk="1" hangingPunct="1">
              <a:lnSpc>
                <a:spcPts val="2400"/>
              </a:lnSpc>
              <a:spcBef>
                <a:spcPct val="0"/>
              </a:spcBef>
              <a:spcAft>
                <a:spcPts val="600"/>
              </a:spcAft>
              <a:buFont typeface="Arial" charset="0"/>
              <a:buNone/>
            </a:pPr>
            <a:r>
              <a:rPr lang="en-US" sz="2600" dirty="0">
                <a:latin typeface="Calibri" charset="0"/>
                <a:ea typeface="ＭＳ Ｐゴシック" charset="0"/>
                <a:sym typeface="Wingdings" charset="0"/>
              </a:rPr>
              <a:t> </a:t>
            </a:r>
            <a:r>
              <a:rPr lang="en-US" sz="2600" dirty="0">
                <a:latin typeface="Calibri" charset="0"/>
                <a:ea typeface="ＭＳ Ｐゴシック" charset="0"/>
              </a:rPr>
              <a:t>This biased memory then reinforces our current mood!</a:t>
            </a:r>
          </a:p>
          <a:p>
            <a:pPr marL="0" indent="0" eaLnBrk="1" hangingPunct="1">
              <a:lnSpc>
                <a:spcPts val="2400"/>
              </a:lnSpc>
              <a:spcBef>
                <a:spcPct val="0"/>
              </a:spcBef>
              <a:spcAft>
                <a:spcPts val="600"/>
              </a:spcAft>
              <a:buNone/>
            </a:pPr>
            <a:endParaRPr lang="en-US" sz="2600" dirty="0">
              <a:latin typeface="Calibri" charset="0"/>
              <a:ea typeface="ＭＳ Ｐゴシック" charset="0"/>
              <a:cs typeface="ＭＳ Ｐゴシック" charset="0"/>
            </a:endParaRPr>
          </a:p>
        </p:txBody>
      </p:sp>
      <p:sp>
        <p:nvSpPr>
          <p:cNvPr id="4" name="Content Placeholder 3"/>
          <p:cNvSpPr>
            <a:spLocks noGrp="1"/>
          </p:cNvSpPr>
          <p:nvPr>
            <p:ph sz="half" idx="2"/>
          </p:nvPr>
        </p:nvSpPr>
        <p:spPr>
          <a:xfrm>
            <a:off x="4800600" y="601663"/>
            <a:ext cx="4114800" cy="763587"/>
          </a:xfrm>
        </p:spPr>
        <p:txBody>
          <a:bodyPr>
            <a:normAutofit fontScale="92500"/>
          </a:bodyPr>
          <a:lstStyle/>
          <a:p>
            <a:pPr marL="0" indent="0" eaLnBrk="1" hangingPunct="1">
              <a:lnSpc>
                <a:spcPts val="2200"/>
              </a:lnSpc>
              <a:spcBef>
                <a:spcPts val="600"/>
              </a:spcBef>
              <a:buFont typeface="Arial" charset="0"/>
              <a:buNone/>
            </a:pPr>
            <a:r>
              <a:rPr lang="en-US" sz="2400" b="1">
                <a:latin typeface="Calibri" charset="0"/>
                <a:ea typeface="ＭＳ Ｐゴシック" charset="0"/>
                <a:cs typeface="ＭＳ Ｐゴシック" charset="0"/>
              </a:rPr>
              <a:t>Memories can even be linked to physiological states:</a:t>
            </a:r>
          </a:p>
        </p:txBody>
      </p:sp>
      <p:grpSp>
        <p:nvGrpSpPr>
          <p:cNvPr id="2" name="Group 10"/>
          <p:cNvGrpSpPr>
            <a:grpSpLocks/>
          </p:cNvGrpSpPr>
          <p:nvPr/>
        </p:nvGrpSpPr>
        <p:grpSpPr bwMode="auto">
          <a:xfrm>
            <a:off x="4591050" y="1779588"/>
            <a:ext cx="4459288" cy="4675187"/>
            <a:chOff x="4583289" y="1779293"/>
            <a:chExt cx="4459111" cy="4675776"/>
          </a:xfrm>
        </p:grpSpPr>
        <p:sp>
          <p:nvSpPr>
            <p:cNvPr id="10" name="Rectangle 9"/>
            <p:cNvSpPr>
              <a:spLocks noChangeArrowheads="1"/>
            </p:cNvSpPr>
            <p:nvPr/>
          </p:nvSpPr>
          <p:spPr bwMode="auto">
            <a:xfrm>
              <a:off x="4583289" y="1779293"/>
              <a:ext cx="4459111" cy="4675776"/>
            </a:xfrm>
            <a:prstGeom prst="rect">
              <a:avLst/>
            </a:prstGeom>
            <a:solidFill>
              <a:schemeClr val="accent1"/>
            </a:solidFill>
            <a:ln w="25400">
              <a:noFill/>
              <a:miter lim="800000"/>
              <a:headEnd/>
              <a:tailEnd/>
            </a:ln>
            <a:effectLst>
              <a:outerShdw blurRad="50800" dist="38100" dir="5400000" algn="t" rotWithShape="0">
                <a:srgbClr val="000000">
                  <a:alpha val="39999"/>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pic>
          <p:nvPicPr>
            <p:cNvPr id="73736" name="Content Placeholder 3" descr="state-dependent retrieval.jpg"/>
            <p:cNvPicPr>
              <a:picLocks noChangeAspect="1"/>
            </p:cNvPicPr>
            <p:nvPr/>
          </p:nvPicPr>
          <p:blipFill>
            <a:blip r:embed="rId3">
              <a:extLst>
                <a:ext uri="{28A0092B-C50C-407E-A947-70E740481C1C}">
                  <a14:useLocalDpi xmlns:a14="http://schemas.microsoft.com/office/drawing/2010/main" val="0"/>
                </a:ext>
              </a:extLst>
            </a:blip>
            <a:srcRect l="8900" t="2100" r="9775" b="16010"/>
            <a:stretch>
              <a:fillRect/>
            </a:stretch>
          </p:blipFill>
          <p:spPr bwMode="auto">
            <a:xfrm>
              <a:off x="4953000" y="1938867"/>
              <a:ext cx="388620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7" name="TextBox 6"/>
            <p:cNvSpPr txBox="1">
              <a:spLocks noChangeArrowheads="1"/>
            </p:cNvSpPr>
            <p:nvPr/>
          </p:nvSpPr>
          <p:spPr bwMode="auto">
            <a:xfrm>
              <a:off x="4876800" y="5023556"/>
              <a:ext cx="4038600" cy="1224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lnSpc>
                  <a:spcPts val="2200"/>
                </a:lnSpc>
                <a:spcBef>
                  <a:spcPts val="600"/>
                </a:spcBef>
                <a:buFont typeface="Arial" charset="0"/>
                <a:buNone/>
              </a:pPr>
              <a:r>
                <a:rPr lang="ja-JP" altLang="en-US" b="1" dirty="0">
                  <a:latin typeface="Calibri" charset="0"/>
                </a:rPr>
                <a:t>“</a:t>
              </a:r>
              <a:r>
                <a:rPr lang="en-US" b="1" dirty="0">
                  <a:latin typeface="Calibri" charset="0"/>
                </a:rPr>
                <a:t>I wonder if </a:t>
              </a:r>
              <a:r>
                <a:rPr lang="en-US" b="1" dirty="0" smtClean="0">
                  <a:latin typeface="Calibri" charset="0"/>
                </a:rPr>
                <a:t>you’d </a:t>
              </a:r>
              <a:r>
                <a:rPr lang="en-US" b="1" dirty="0">
                  <a:latin typeface="Calibri" charset="0"/>
                </a:rPr>
                <a:t>mind giving     me directions. </a:t>
              </a:r>
              <a:r>
                <a:rPr lang="en-US" b="1" dirty="0" smtClean="0">
                  <a:latin typeface="Calibri" charset="0"/>
                </a:rPr>
                <a:t>I’ve </a:t>
              </a:r>
              <a:r>
                <a:rPr lang="en-US" b="1" dirty="0">
                  <a:latin typeface="Calibri" charset="0"/>
                </a:rPr>
                <a:t>never been sober in this part of town before.</a:t>
              </a:r>
              <a:r>
                <a:rPr lang="ja-JP" altLang="en-US" b="1" dirty="0">
                  <a:latin typeface="Calibri" charset="0"/>
                </a:rPr>
                <a:t>”</a:t>
              </a:r>
              <a:endParaRPr lang="en-US" b="1" dirty="0">
                <a:latin typeface="Calibri" charset="0"/>
              </a:endParaRPr>
            </a:p>
          </p:txBody>
        </p:sp>
      </p:grpSp>
    </p:spTree>
    <p:extLst>
      <p:ext uri="{BB962C8B-B14F-4D97-AF65-F5344CB8AC3E}">
        <p14:creationId xmlns:p14="http://schemas.microsoft.com/office/powerpoint/2010/main" val="1608298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Metaphors for Memory </a:t>
            </a:r>
            <a:endParaRPr lang="en-US" dirty="0">
              <a:solidFill>
                <a:schemeClr val="tx1"/>
              </a:solidFill>
            </a:endParaRPr>
          </a:p>
        </p:txBody>
      </p:sp>
      <p:sp>
        <p:nvSpPr>
          <p:cNvPr id="7" name="Rectangle 6"/>
          <p:cNvSpPr/>
          <p:nvPr/>
        </p:nvSpPr>
        <p:spPr>
          <a:xfrm>
            <a:off x="6477000" y="6324600"/>
            <a:ext cx="1812356" cy="369332"/>
          </a:xfrm>
          <a:prstGeom prst="rect">
            <a:avLst/>
          </a:prstGeom>
        </p:spPr>
        <p:txBody>
          <a:bodyPr wrap="none">
            <a:spAutoFit/>
          </a:bodyPr>
          <a:lstStyle/>
          <a:p>
            <a:r>
              <a:rPr lang="en-US" dirty="0" smtClean="0">
                <a:latin typeface="Cambria"/>
                <a:cs typeface="Cambria"/>
              </a:rPr>
              <a:t>Roediger (1980)</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9" y="1752600"/>
            <a:ext cx="2502055" cy="2581666"/>
          </a:xfrm>
          <a:prstGeom prst="rect">
            <a:avLst/>
          </a:prstGeom>
        </p:spPr>
      </p:pic>
      <p:pic>
        <p:nvPicPr>
          <p:cNvPr id="3" name="Picture 2"/>
          <p:cNvPicPr>
            <a:picLocks noChangeAspect="1"/>
          </p:cNvPicPr>
          <p:nvPr/>
        </p:nvPicPr>
        <p:blipFill>
          <a:blip r:embed="rId4"/>
          <a:stretch>
            <a:fillRect/>
          </a:stretch>
        </p:blipFill>
        <p:spPr>
          <a:xfrm>
            <a:off x="3505200" y="1752600"/>
            <a:ext cx="3642562" cy="2581666"/>
          </a:xfrm>
          <a:prstGeom prst="rect">
            <a:avLst/>
          </a:prstGeom>
        </p:spPr>
      </p:pic>
    </p:spTree>
    <p:extLst>
      <p:ext uri="{BB962C8B-B14F-4D97-AF65-F5344CB8AC3E}">
        <p14:creationId xmlns:p14="http://schemas.microsoft.com/office/powerpoint/2010/main" val="182183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icrosoft-wireless-ergonomic-keyboard.jpg"/>
          <p:cNvPicPr>
            <a:picLocks noChangeAspect="1"/>
          </p:cNvPicPr>
          <p:nvPr/>
        </p:nvPicPr>
        <p:blipFill>
          <a:blip r:embed="rId3" cstate="print"/>
          <a:stretch>
            <a:fillRect/>
          </a:stretch>
        </p:blipFill>
        <p:spPr>
          <a:xfrm>
            <a:off x="304800" y="914400"/>
            <a:ext cx="3657600" cy="1770278"/>
          </a:xfrm>
          <a:prstGeom prst="rect">
            <a:avLst/>
          </a:prstGeom>
        </p:spPr>
      </p:pic>
      <p:cxnSp>
        <p:nvCxnSpPr>
          <p:cNvPr id="7" name="Elbow Connector 6"/>
          <p:cNvCxnSpPr/>
          <p:nvPr/>
        </p:nvCxnSpPr>
        <p:spPr>
          <a:xfrm>
            <a:off x="4038600" y="1752600"/>
            <a:ext cx="914400" cy="9144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Picture 7" descr="code.bmp"/>
          <p:cNvPicPr>
            <a:picLocks noChangeAspect="1"/>
          </p:cNvPicPr>
          <p:nvPr/>
        </p:nvPicPr>
        <p:blipFill>
          <a:blip r:embed="rId4" cstate="print"/>
          <a:stretch>
            <a:fillRect/>
          </a:stretch>
        </p:blipFill>
        <p:spPr>
          <a:xfrm>
            <a:off x="5105400" y="914400"/>
            <a:ext cx="2857143" cy="1885714"/>
          </a:xfrm>
          <a:prstGeom prst="rect">
            <a:avLst/>
          </a:prstGeom>
        </p:spPr>
      </p:pic>
      <p:cxnSp>
        <p:nvCxnSpPr>
          <p:cNvPr id="10" name="Straight Arrow Connector 9"/>
          <p:cNvCxnSpPr/>
          <p:nvPr/>
        </p:nvCxnSpPr>
        <p:spPr>
          <a:xfrm rot="5400000">
            <a:off x="5867400" y="35052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descr="hard_drive.jpg"/>
          <p:cNvPicPr>
            <a:picLocks noChangeAspect="1"/>
          </p:cNvPicPr>
          <p:nvPr/>
        </p:nvPicPr>
        <p:blipFill>
          <a:blip r:embed="rId5" cstate="print"/>
          <a:stretch>
            <a:fillRect/>
          </a:stretch>
        </p:blipFill>
        <p:spPr>
          <a:xfrm>
            <a:off x="5257800" y="4191000"/>
            <a:ext cx="2381250" cy="1958770"/>
          </a:xfrm>
          <a:prstGeom prst="rect">
            <a:avLst/>
          </a:prstGeom>
        </p:spPr>
      </p:pic>
      <p:cxnSp>
        <p:nvCxnSpPr>
          <p:cNvPr id="13" name="Straight Arrow Connector 12"/>
          <p:cNvCxnSpPr/>
          <p:nvPr/>
        </p:nvCxnSpPr>
        <p:spPr>
          <a:xfrm rot="10800000">
            <a:off x="4343400" y="51816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3" descr="epsonprinter.jpg"/>
          <p:cNvPicPr>
            <a:picLocks noChangeAspect="1"/>
          </p:cNvPicPr>
          <p:nvPr/>
        </p:nvPicPr>
        <p:blipFill>
          <a:blip r:embed="rId6" cstate="print"/>
          <a:stretch>
            <a:fillRect/>
          </a:stretch>
        </p:blipFill>
        <p:spPr>
          <a:xfrm>
            <a:off x="1828800" y="3962400"/>
            <a:ext cx="2371800" cy="2371800"/>
          </a:xfrm>
          <a:prstGeom prst="rect">
            <a:avLst/>
          </a:prstGeom>
        </p:spPr>
      </p:pic>
    </p:spTree>
    <p:extLst>
      <p:ext uri="{BB962C8B-B14F-4D97-AF65-F5344CB8AC3E}">
        <p14:creationId xmlns:p14="http://schemas.microsoft.com/office/powerpoint/2010/main" val="2058653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381000"/>
            <a:ext cx="9144000" cy="1143000"/>
          </a:xfrm>
        </p:spPr>
        <p:txBody>
          <a:bodyPr>
            <a:normAutofit fontScale="90000"/>
          </a:bodyPr>
          <a:lstStyle/>
          <a:p>
            <a:r>
              <a:rPr lang="en-US" sz="3600" dirty="0">
                <a:solidFill>
                  <a:schemeClr val="tx1"/>
                </a:solidFill>
              </a:rPr>
              <a:t>Information-Processing Model of </a:t>
            </a:r>
            <a:r>
              <a:rPr lang="en-US" sz="3600" dirty="0" smtClean="0">
                <a:solidFill>
                  <a:schemeClr val="tx1"/>
                </a:solidFill>
              </a:rPr>
              <a:t>Memory</a:t>
            </a:r>
            <a:br>
              <a:rPr lang="en-US" sz="3600" dirty="0" smtClean="0">
                <a:solidFill>
                  <a:schemeClr val="tx1"/>
                </a:solidFill>
              </a:rPr>
            </a:br>
            <a:r>
              <a:rPr lang="en-US" sz="3600" dirty="0" smtClean="0">
                <a:solidFill>
                  <a:schemeClr val="tx1"/>
                </a:solidFill>
              </a:rPr>
              <a:t/>
            </a:r>
            <a:br>
              <a:rPr lang="en-US" sz="3600" dirty="0" smtClean="0">
                <a:solidFill>
                  <a:schemeClr val="tx1"/>
                </a:solidFill>
              </a:rPr>
            </a:br>
            <a:r>
              <a:rPr lang="en-US" sz="3600" dirty="0" smtClean="0">
                <a:solidFill>
                  <a:schemeClr val="tx1"/>
                </a:solidFill>
              </a:rPr>
              <a:t>Modal Memory – Atkinson  and Shiffrin </a:t>
            </a:r>
            <a:endParaRPr lang="en-US" sz="3600" dirty="0">
              <a:solidFill>
                <a:schemeClr val="tx1"/>
              </a:solidFill>
            </a:endParaRPr>
          </a:p>
        </p:txBody>
      </p:sp>
      <p:sp>
        <p:nvSpPr>
          <p:cNvPr id="6" name="AutoShape 7"/>
          <p:cNvSpPr>
            <a:spLocks noChangeArrowheads="1"/>
          </p:cNvSpPr>
          <p:nvPr/>
        </p:nvSpPr>
        <p:spPr bwMode="auto">
          <a:xfrm>
            <a:off x="4876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Short-term</a:t>
            </a:r>
          </a:p>
          <a:p>
            <a:pPr algn="ctr"/>
            <a:r>
              <a:rPr lang="en-US" sz="2200" dirty="0"/>
              <a:t>memory</a:t>
            </a:r>
          </a:p>
        </p:txBody>
      </p:sp>
      <p:sp>
        <p:nvSpPr>
          <p:cNvPr id="7" name="AutoShape 11"/>
          <p:cNvSpPr>
            <a:spLocks noChangeArrowheads="1"/>
          </p:cNvSpPr>
          <p:nvPr/>
        </p:nvSpPr>
        <p:spPr bwMode="auto">
          <a:xfrm>
            <a:off x="76200" y="3810000"/>
            <a:ext cx="1295400" cy="1295400"/>
          </a:xfrm>
          <a:prstGeom prst="diamond">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smtClean="0"/>
              <a:t>Stimulus</a:t>
            </a:r>
            <a:endParaRPr lang="en-US" sz="2200" dirty="0"/>
          </a:p>
        </p:txBody>
      </p:sp>
      <p:sp>
        <p:nvSpPr>
          <p:cNvPr id="8" name="AutoShape 12"/>
          <p:cNvSpPr>
            <a:spLocks noChangeArrowheads="1"/>
          </p:cNvSpPr>
          <p:nvPr/>
        </p:nvSpPr>
        <p:spPr bwMode="auto">
          <a:xfrm>
            <a:off x="2209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Sensory</a:t>
            </a:r>
          </a:p>
          <a:p>
            <a:pPr algn="ctr"/>
            <a:r>
              <a:rPr lang="en-US" sz="2200" dirty="0"/>
              <a:t>memory</a:t>
            </a:r>
          </a:p>
        </p:txBody>
      </p:sp>
      <p:sp>
        <p:nvSpPr>
          <p:cNvPr id="9" name="AutoShape 13"/>
          <p:cNvSpPr>
            <a:spLocks noChangeArrowheads="1"/>
          </p:cNvSpPr>
          <p:nvPr/>
        </p:nvSpPr>
        <p:spPr bwMode="auto">
          <a:xfrm>
            <a:off x="73914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Long-term</a:t>
            </a:r>
          </a:p>
          <a:p>
            <a:pPr algn="ctr"/>
            <a:r>
              <a:rPr lang="en-US" sz="2200" dirty="0"/>
              <a:t>memory</a:t>
            </a:r>
          </a:p>
        </p:txBody>
      </p:sp>
      <p:sp>
        <p:nvSpPr>
          <p:cNvPr id="10" name="Line 14"/>
          <p:cNvSpPr>
            <a:spLocks noChangeShapeType="1"/>
          </p:cNvSpPr>
          <p:nvPr/>
        </p:nvSpPr>
        <p:spPr bwMode="auto">
          <a:xfrm>
            <a:off x="1371600" y="4495800"/>
            <a:ext cx="8382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1" name="Line 16"/>
          <p:cNvSpPr>
            <a:spLocks noChangeShapeType="1"/>
          </p:cNvSpPr>
          <p:nvPr/>
        </p:nvSpPr>
        <p:spPr bwMode="auto">
          <a:xfrm>
            <a:off x="63246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2" name="Line 17"/>
          <p:cNvSpPr>
            <a:spLocks noChangeShapeType="1"/>
          </p:cNvSpPr>
          <p:nvPr/>
        </p:nvSpPr>
        <p:spPr bwMode="auto">
          <a:xfrm>
            <a:off x="35814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3" name="Text Box 18"/>
          <p:cNvSpPr txBox="1">
            <a:spLocks noChangeArrowheads="1"/>
          </p:cNvSpPr>
          <p:nvPr/>
        </p:nvSpPr>
        <p:spPr bwMode="auto">
          <a:xfrm>
            <a:off x="3657600" y="3810000"/>
            <a:ext cx="14478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Attention</a:t>
            </a:r>
            <a:endParaRPr lang="en-US" sz="2000" dirty="0"/>
          </a:p>
        </p:txBody>
      </p:sp>
      <p:sp>
        <p:nvSpPr>
          <p:cNvPr id="14" name="Text Box 19"/>
          <p:cNvSpPr txBox="1">
            <a:spLocks noChangeArrowheads="1"/>
          </p:cNvSpPr>
          <p:nvPr/>
        </p:nvSpPr>
        <p:spPr bwMode="auto">
          <a:xfrm>
            <a:off x="6248400" y="3886201"/>
            <a:ext cx="1295400" cy="400110"/>
          </a:xfrm>
          <a:prstGeom prst="rect">
            <a:avLst/>
          </a:prstGeom>
          <a:noFill/>
          <a:ln w="12700">
            <a:noFill/>
            <a:miter lim="800000"/>
            <a:headEnd type="none" w="sm" len="sm"/>
            <a:tailEnd type="none" w="sm" len="sm"/>
          </a:ln>
          <a:effectLst/>
        </p:spPr>
        <p:txBody>
          <a:bodyPr>
            <a:spAutoFit/>
          </a:bodyPr>
          <a:lstStyle/>
          <a:p>
            <a:pPr>
              <a:spcBef>
                <a:spcPct val="50000"/>
              </a:spcBef>
            </a:pPr>
            <a:r>
              <a:rPr lang="en-US" sz="2000" dirty="0"/>
              <a:t>Encoding</a:t>
            </a:r>
          </a:p>
        </p:txBody>
      </p:sp>
      <p:sp>
        <p:nvSpPr>
          <p:cNvPr id="15" name="Line 20"/>
          <p:cNvSpPr>
            <a:spLocks noChangeShapeType="1"/>
          </p:cNvSpPr>
          <p:nvPr/>
        </p:nvSpPr>
        <p:spPr bwMode="auto">
          <a:xfrm flipV="1">
            <a:off x="8382000" y="3124200"/>
            <a:ext cx="0" cy="68580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6" name="Line 21"/>
          <p:cNvSpPr>
            <a:spLocks noChangeShapeType="1"/>
          </p:cNvSpPr>
          <p:nvPr/>
        </p:nvSpPr>
        <p:spPr bwMode="auto">
          <a:xfrm flipH="1">
            <a:off x="5791200" y="3124200"/>
            <a:ext cx="2590800" cy="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7" name="Line 22"/>
          <p:cNvSpPr>
            <a:spLocks noChangeShapeType="1"/>
          </p:cNvSpPr>
          <p:nvPr/>
        </p:nvSpPr>
        <p:spPr bwMode="auto">
          <a:xfrm>
            <a:off x="5791200" y="3124200"/>
            <a:ext cx="0" cy="609600"/>
          </a:xfrm>
          <a:prstGeom prst="line">
            <a:avLst/>
          </a:prstGeom>
          <a:noFill/>
          <a:ln w="50800">
            <a:solidFill>
              <a:schemeClr val="tx1"/>
            </a:solidFill>
            <a:miter lim="800000"/>
            <a:headEnd type="none" w="sm" len="sm"/>
            <a:tailEnd type="triangle" w="med" len="med"/>
          </a:ln>
          <a:effectLst/>
        </p:spPr>
        <p:txBody>
          <a:bodyPr wrap="none"/>
          <a:lstStyle/>
          <a:p>
            <a:endParaRPr lang="en-US" dirty="0"/>
          </a:p>
        </p:txBody>
      </p:sp>
      <p:sp>
        <p:nvSpPr>
          <p:cNvPr id="18" name="Text Box 23"/>
          <p:cNvSpPr txBox="1">
            <a:spLocks noChangeArrowheads="1"/>
          </p:cNvSpPr>
          <p:nvPr/>
        </p:nvSpPr>
        <p:spPr bwMode="auto">
          <a:xfrm>
            <a:off x="6324600" y="2590800"/>
            <a:ext cx="1828800" cy="369332"/>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Retrieval</a:t>
            </a:r>
          </a:p>
        </p:txBody>
      </p:sp>
      <p:sp>
        <p:nvSpPr>
          <p:cNvPr id="19" name="Line 24"/>
          <p:cNvSpPr>
            <a:spLocks noChangeShapeType="1"/>
          </p:cNvSpPr>
          <p:nvPr/>
        </p:nvSpPr>
        <p:spPr bwMode="auto">
          <a:xfrm>
            <a:off x="25908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0" name="Text Box 25"/>
          <p:cNvSpPr txBox="1">
            <a:spLocks noChangeArrowheads="1"/>
          </p:cNvSpPr>
          <p:nvPr/>
        </p:nvSpPr>
        <p:spPr bwMode="auto">
          <a:xfrm>
            <a:off x="30480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1" name="Line 26"/>
          <p:cNvSpPr>
            <a:spLocks noChangeShapeType="1"/>
          </p:cNvSpPr>
          <p:nvPr/>
        </p:nvSpPr>
        <p:spPr bwMode="auto">
          <a:xfrm>
            <a:off x="76962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3" name="Line 28"/>
          <p:cNvSpPr>
            <a:spLocks noChangeShapeType="1"/>
          </p:cNvSpPr>
          <p:nvPr/>
        </p:nvSpPr>
        <p:spPr bwMode="auto">
          <a:xfrm>
            <a:off x="51816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4" name="Text Box 29"/>
          <p:cNvSpPr txBox="1">
            <a:spLocks noChangeArrowheads="1"/>
          </p:cNvSpPr>
          <p:nvPr/>
        </p:nvSpPr>
        <p:spPr bwMode="auto">
          <a:xfrm>
            <a:off x="55626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5" name="Rectangle 24"/>
          <p:cNvSpPr/>
          <p:nvPr/>
        </p:nvSpPr>
        <p:spPr>
          <a:xfrm>
            <a:off x="7891734" y="5029200"/>
            <a:ext cx="1211101" cy="369332"/>
          </a:xfrm>
          <a:prstGeom prst="rect">
            <a:avLst/>
          </a:prstGeom>
        </p:spPr>
        <p:txBody>
          <a:bodyPr wrap="none">
            <a:spAutoFit/>
          </a:bodyPr>
          <a:lstStyle/>
          <a:p>
            <a:pPr>
              <a:spcBef>
                <a:spcPct val="50000"/>
              </a:spcBef>
            </a:pPr>
            <a:r>
              <a:rPr lang="en-US" dirty="0" smtClean="0"/>
              <a:t>Forgetting</a:t>
            </a:r>
            <a:endParaRPr lang="en-US" dirty="0"/>
          </a:p>
        </p:txBody>
      </p:sp>
    </p:spTree>
    <p:extLst>
      <p:ext uri="{BB962C8B-B14F-4D97-AF65-F5344CB8AC3E}">
        <p14:creationId xmlns:p14="http://schemas.microsoft.com/office/powerpoint/2010/main" val="2472923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381000"/>
            <a:ext cx="9144000" cy="1143000"/>
          </a:xfrm>
        </p:spPr>
        <p:txBody>
          <a:bodyPr>
            <a:normAutofit fontScale="90000"/>
          </a:bodyPr>
          <a:lstStyle/>
          <a:p>
            <a:r>
              <a:rPr lang="en-US" sz="3600" dirty="0">
                <a:solidFill>
                  <a:schemeClr val="tx1"/>
                </a:solidFill>
              </a:rPr>
              <a:t>Information-Processing Model of </a:t>
            </a:r>
            <a:r>
              <a:rPr lang="en-US" sz="3600" dirty="0" smtClean="0">
                <a:solidFill>
                  <a:schemeClr val="tx1"/>
                </a:solidFill>
              </a:rPr>
              <a:t>Memory</a:t>
            </a:r>
            <a:br>
              <a:rPr lang="en-US" sz="3600" dirty="0" smtClean="0">
                <a:solidFill>
                  <a:schemeClr val="tx1"/>
                </a:solidFill>
              </a:rPr>
            </a:br>
            <a:endParaRPr lang="en-US" sz="3600" dirty="0">
              <a:solidFill>
                <a:schemeClr val="tx1"/>
              </a:solidFill>
            </a:endParaRPr>
          </a:p>
        </p:txBody>
      </p:sp>
      <p:sp>
        <p:nvSpPr>
          <p:cNvPr id="6" name="AutoShape 7"/>
          <p:cNvSpPr>
            <a:spLocks noChangeArrowheads="1"/>
          </p:cNvSpPr>
          <p:nvPr/>
        </p:nvSpPr>
        <p:spPr bwMode="auto">
          <a:xfrm>
            <a:off x="4876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Short-term</a:t>
            </a:r>
          </a:p>
          <a:p>
            <a:pPr algn="ctr"/>
            <a:r>
              <a:rPr lang="en-US" sz="2200" dirty="0"/>
              <a:t>memory</a:t>
            </a:r>
          </a:p>
        </p:txBody>
      </p:sp>
      <p:sp>
        <p:nvSpPr>
          <p:cNvPr id="7" name="AutoShape 11"/>
          <p:cNvSpPr>
            <a:spLocks noChangeArrowheads="1"/>
          </p:cNvSpPr>
          <p:nvPr/>
        </p:nvSpPr>
        <p:spPr bwMode="auto">
          <a:xfrm>
            <a:off x="76200" y="3810000"/>
            <a:ext cx="1295400" cy="1295400"/>
          </a:xfrm>
          <a:prstGeom prst="diamond">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smtClean="0"/>
              <a:t>Stimulus</a:t>
            </a:r>
            <a:endParaRPr lang="en-US" sz="2200" dirty="0"/>
          </a:p>
        </p:txBody>
      </p:sp>
      <p:sp>
        <p:nvSpPr>
          <p:cNvPr id="8" name="AutoShape 12"/>
          <p:cNvSpPr>
            <a:spLocks noChangeArrowheads="1"/>
          </p:cNvSpPr>
          <p:nvPr/>
        </p:nvSpPr>
        <p:spPr bwMode="auto">
          <a:xfrm>
            <a:off x="2209800" y="3733800"/>
            <a:ext cx="1371600" cy="1219200"/>
          </a:xfrm>
          <a:prstGeom prst="flowChartProcess">
            <a:avLst/>
          </a:prstGeom>
          <a:noFill/>
          <a:ln w="38100">
            <a:solidFill>
              <a:srgbClr val="FF0000"/>
            </a:solidFill>
            <a:miter lim="800000"/>
            <a:headEnd type="none" w="sm" len="sm"/>
            <a:tailEnd type="none" w="sm" len="sm"/>
          </a:ln>
          <a:effectLst/>
        </p:spPr>
        <p:txBody>
          <a:bodyPr wrap="none" anchor="ctr"/>
          <a:lstStyle/>
          <a:p>
            <a:pPr algn="ctr"/>
            <a:r>
              <a:rPr lang="en-US" sz="2200" dirty="0">
                <a:solidFill>
                  <a:srgbClr val="FF0000"/>
                </a:solidFill>
              </a:rPr>
              <a:t>Sensory</a:t>
            </a:r>
          </a:p>
          <a:p>
            <a:pPr algn="ctr"/>
            <a:r>
              <a:rPr lang="en-US" sz="2200" dirty="0">
                <a:solidFill>
                  <a:srgbClr val="FF0000"/>
                </a:solidFill>
              </a:rPr>
              <a:t>memory</a:t>
            </a:r>
          </a:p>
        </p:txBody>
      </p:sp>
      <p:sp>
        <p:nvSpPr>
          <p:cNvPr id="9" name="AutoShape 13"/>
          <p:cNvSpPr>
            <a:spLocks noChangeArrowheads="1"/>
          </p:cNvSpPr>
          <p:nvPr/>
        </p:nvSpPr>
        <p:spPr bwMode="auto">
          <a:xfrm>
            <a:off x="73914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Long-term</a:t>
            </a:r>
          </a:p>
          <a:p>
            <a:pPr algn="ctr"/>
            <a:r>
              <a:rPr lang="en-US" sz="2200" dirty="0"/>
              <a:t>memory</a:t>
            </a:r>
          </a:p>
        </p:txBody>
      </p:sp>
      <p:sp>
        <p:nvSpPr>
          <p:cNvPr id="10" name="Line 14"/>
          <p:cNvSpPr>
            <a:spLocks noChangeShapeType="1"/>
          </p:cNvSpPr>
          <p:nvPr/>
        </p:nvSpPr>
        <p:spPr bwMode="auto">
          <a:xfrm>
            <a:off x="1371600" y="4495800"/>
            <a:ext cx="8382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1" name="Line 16"/>
          <p:cNvSpPr>
            <a:spLocks noChangeShapeType="1"/>
          </p:cNvSpPr>
          <p:nvPr/>
        </p:nvSpPr>
        <p:spPr bwMode="auto">
          <a:xfrm>
            <a:off x="63246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2" name="Line 17"/>
          <p:cNvSpPr>
            <a:spLocks noChangeShapeType="1"/>
          </p:cNvSpPr>
          <p:nvPr/>
        </p:nvSpPr>
        <p:spPr bwMode="auto">
          <a:xfrm>
            <a:off x="35814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3" name="Text Box 18"/>
          <p:cNvSpPr txBox="1">
            <a:spLocks noChangeArrowheads="1"/>
          </p:cNvSpPr>
          <p:nvPr/>
        </p:nvSpPr>
        <p:spPr bwMode="auto">
          <a:xfrm>
            <a:off x="3657600" y="3810000"/>
            <a:ext cx="14478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Attention</a:t>
            </a:r>
            <a:endParaRPr lang="en-US" sz="2000" dirty="0"/>
          </a:p>
        </p:txBody>
      </p:sp>
      <p:sp>
        <p:nvSpPr>
          <p:cNvPr id="14" name="Text Box 19"/>
          <p:cNvSpPr txBox="1">
            <a:spLocks noChangeArrowheads="1"/>
          </p:cNvSpPr>
          <p:nvPr/>
        </p:nvSpPr>
        <p:spPr bwMode="auto">
          <a:xfrm>
            <a:off x="6248400" y="3886201"/>
            <a:ext cx="1295400" cy="400110"/>
          </a:xfrm>
          <a:prstGeom prst="rect">
            <a:avLst/>
          </a:prstGeom>
          <a:noFill/>
          <a:ln w="12700">
            <a:noFill/>
            <a:miter lim="800000"/>
            <a:headEnd type="none" w="sm" len="sm"/>
            <a:tailEnd type="none" w="sm" len="sm"/>
          </a:ln>
          <a:effectLst/>
        </p:spPr>
        <p:txBody>
          <a:bodyPr>
            <a:spAutoFit/>
          </a:bodyPr>
          <a:lstStyle/>
          <a:p>
            <a:pPr>
              <a:spcBef>
                <a:spcPct val="50000"/>
              </a:spcBef>
            </a:pPr>
            <a:r>
              <a:rPr lang="en-US" sz="2000" dirty="0"/>
              <a:t>Encoding</a:t>
            </a:r>
          </a:p>
        </p:txBody>
      </p:sp>
      <p:sp>
        <p:nvSpPr>
          <p:cNvPr id="15" name="Line 20"/>
          <p:cNvSpPr>
            <a:spLocks noChangeShapeType="1"/>
          </p:cNvSpPr>
          <p:nvPr/>
        </p:nvSpPr>
        <p:spPr bwMode="auto">
          <a:xfrm flipV="1">
            <a:off x="8382000" y="3124200"/>
            <a:ext cx="0" cy="68580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6" name="Line 21"/>
          <p:cNvSpPr>
            <a:spLocks noChangeShapeType="1"/>
          </p:cNvSpPr>
          <p:nvPr/>
        </p:nvSpPr>
        <p:spPr bwMode="auto">
          <a:xfrm flipH="1">
            <a:off x="5791200" y="3124200"/>
            <a:ext cx="2590800" cy="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7" name="Line 22"/>
          <p:cNvSpPr>
            <a:spLocks noChangeShapeType="1"/>
          </p:cNvSpPr>
          <p:nvPr/>
        </p:nvSpPr>
        <p:spPr bwMode="auto">
          <a:xfrm>
            <a:off x="5791200" y="3124200"/>
            <a:ext cx="0" cy="609600"/>
          </a:xfrm>
          <a:prstGeom prst="line">
            <a:avLst/>
          </a:prstGeom>
          <a:noFill/>
          <a:ln w="50800">
            <a:solidFill>
              <a:schemeClr val="tx1"/>
            </a:solidFill>
            <a:miter lim="800000"/>
            <a:headEnd type="none" w="sm" len="sm"/>
            <a:tailEnd type="triangle" w="med" len="med"/>
          </a:ln>
          <a:effectLst/>
        </p:spPr>
        <p:txBody>
          <a:bodyPr wrap="none"/>
          <a:lstStyle/>
          <a:p>
            <a:endParaRPr lang="en-US" dirty="0"/>
          </a:p>
        </p:txBody>
      </p:sp>
      <p:sp>
        <p:nvSpPr>
          <p:cNvPr id="18" name="Text Box 23"/>
          <p:cNvSpPr txBox="1">
            <a:spLocks noChangeArrowheads="1"/>
          </p:cNvSpPr>
          <p:nvPr/>
        </p:nvSpPr>
        <p:spPr bwMode="auto">
          <a:xfrm>
            <a:off x="6324600" y="2590800"/>
            <a:ext cx="1828800" cy="369332"/>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Retrieval</a:t>
            </a:r>
          </a:p>
        </p:txBody>
      </p:sp>
      <p:sp>
        <p:nvSpPr>
          <p:cNvPr id="19" name="Line 24"/>
          <p:cNvSpPr>
            <a:spLocks noChangeShapeType="1"/>
          </p:cNvSpPr>
          <p:nvPr/>
        </p:nvSpPr>
        <p:spPr bwMode="auto">
          <a:xfrm>
            <a:off x="25908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0" name="Text Box 25"/>
          <p:cNvSpPr txBox="1">
            <a:spLocks noChangeArrowheads="1"/>
          </p:cNvSpPr>
          <p:nvPr/>
        </p:nvSpPr>
        <p:spPr bwMode="auto">
          <a:xfrm>
            <a:off x="30480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1" name="Line 26"/>
          <p:cNvSpPr>
            <a:spLocks noChangeShapeType="1"/>
          </p:cNvSpPr>
          <p:nvPr/>
        </p:nvSpPr>
        <p:spPr bwMode="auto">
          <a:xfrm>
            <a:off x="76962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3" name="Line 28"/>
          <p:cNvSpPr>
            <a:spLocks noChangeShapeType="1"/>
          </p:cNvSpPr>
          <p:nvPr/>
        </p:nvSpPr>
        <p:spPr bwMode="auto">
          <a:xfrm>
            <a:off x="51816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4" name="Text Box 29"/>
          <p:cNvSpPr txBox="1">
            <a:spLocks noChangeArrowheads="1"/>
          </p:cNvSpPr>
          <p:nvPr/>
        </p:nvSpPr>
        <p:spPr bwMode="auto">
          <a:xfrm>
            <a:off x="55626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5" name="Rectangle 24"/>
          <p:cNvSpPr/>
          <p:nvPr/>
        </p:nvSpPr>
        <p:spPr>
          <a:xfrm>
            <a:off x="7891734" y="5029200"/>
            <a:ext cx="1211101" cy="369332"/>
          </a:xfrm>
          <a:prstGeom prst="rect">
            <a:avLst/>
          </a:prstGeom>
        </p:spPr>
        <p:txBody>
          <a:bodyPr wrap="none">
            <a:spAutoFit/>
          </a:bodyPr>
          <a:lstStyle/>
          <a:p>
            <a:pPr>
              <a:spcBef>
                <a:spcPct val="50000"/>
              </a:spcBef>
            </a:pPr>
            <a:r>
              <a:rPr lang="en-US" dirty="0" smtClean="0"/>
              <a:t>Forgetting</a:t>
            </a:r>
            <a:endParaRPr lang="en-US" dirty="0"/>
          </a:p>
        </p:txBody>
      </p:sp>
    </p:spTree>
    <p:extLst>
      <p:ext uri="{BB962C8B-B14F-4D97-AF65-F5344CB8AC3E}">
        <p14:creationId xmlns:p14="http://schemas.microsoft.com/office/powerpoint/2010/main" val="3197041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381000"/>
            <a:ext cx="9144000" cy="1143000"/>
          </a:xfrm>
        </p:spPr>
        <p:txBody>
          <a:bodyPr>
            <a:normAutofit fontScale="90000"/>
          </a:bodyPr>
          <a:lstStyle/>
          <a:p>
            <a:r>
              <a:rPr lang="en-US" sz="3600" dirty="0">
                <a:solidFill>
                  <a:schemeClr val="tx1"/>
                </a:solidFill>
              </a:rPr>
              <a:t>Information-Processing Model of </a:t>
            </a:r>
            <a:r>
              <a:rPr lang="en-US" sz="3600" dirty="0" smtClean="0">
                <a:solidFill>
                  <a:schemeClr val="tx1"/>
                </a:solidFill>
              </a:rPr>
              <a:t>Memory</a:t>
            </a:r>
            <a:br>
              <a:rPr lang="en-US" sz="3600" dirty="0" smtClean="0">
                <a:solidFill>
                  <a:schemeClr val="tx1"/>
                </a:solidFill>
              </a:rPr>
            </a:br>
            <a:endParaRPr lang="en-US" sz="3600" dirty="0">
              <a:solidFill>
                <a:schemeClr val="tx1"/>
              </a:solidFill>
            </a:endParaRPr>
          </a:p>
        </p:txBody>
      </p:sp>
      <p:sp>
        <p:nvSpPr>
          <p:cNvPr id="6" name="AutoShape 7"/>
          <p:cNvSpPr>
            <a:spLocks noChangeArrowheads="1"/>
          </p:cNvSpPr>
          <p:nvPr/>
        </p:nvSpPr>
        <p:spPr bwMode="auto">
          <a:xfrm>
            <a:off x="4876800" y="3733800"/>
            <a:ext cx="1371600" cy="1219200"/>
          </a:xfrm>
          <a:prstGeom prst="flowChartProcess">
            <a:avLst/>
          </a:prstGeom>
          <a:noFill/>
          <a:ln w="28575">
            <a:solidFill>
              <a:srgbClr val="FF0000"/>
            </a:solidFill>
            <a:miter lim="800000"/>
            <a:headEnd type="none" w="sm" len="sm"/>
            <a:tailEnd type="none" w="sm" len="sm"/>
          </a:ln>
          <a:effectLst/>
        </p:spPr>
        <p:txBody>
          <a:bodyPr wrap="none" anchor="ctr"/>
          <a:lstStyle/>
          <a:p>
            <a:pPr algn="ctr"/>
            <a:r>
              <a:rPr lang="en-US" sz="2200" dirty="0">
                <a:solidFill>
                  <a:srgbClr val="FF0000"/>
                </a:solidFill>
              </a:rPr>
              <a:t>Short-term</a:t>
            </a:r>
          </a:p>
          <a:p>
            <a:pPr algn="ctr"/>
            <a:r>
              <a:rPr lang="en-US" sz="2200" dirty="0">
                <a:solidFill>
                  <a:srgbClr val="FF0000"/>
                </a:solidFill>
              </a:rPr>
              <a:t>memory</a:t>
            </a:r>
          </a:p>
        </p:txBody>
      </p:sp>
      <p:sp>
        <p:nvSpPr>
          <p:cNvPr id="7" name="AutoShape 11"/>
          <p:cNvSpPr>
            <a:spLocks noChangeArrowheads="1"/>
          </p:cNvSpPr>
          <p:nvPr/>
        </p:nvSpPr>
        <p:spPr bwMode="auto">
          <a:xfrm>
            <a:off x="76200" y="3810000"/>
            <a:ext cx="1295400" cy="1295400"/>
          </a:xfrm>
          <a:prstGeom prst="diamond">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smtClean="0"/>
              <a:t>Stimulus</a:t>
            </a:r>
            <a:endParaRPr lang="en-US" sz="2200" dirty="0"/>
          </a:p>
        </p:txBody>
      </p:sp>
      <p:sp>
        <p:nvSpPr>
          <p:cNvPr id="8" name="AutoShape 12"/>
          <p:cNvSpPr>
            <a:spLocks noChangeArrowheads="1"/>
          </p:cNvSpPr>
          <p:nvPr/>
        </p:nvSpPr>
        <p:spPr bwMode="auto">
          <a:xfrm>
            <a:off x="22098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Sensory</a:t>
            </a:r>
          </a:p>
          <a:p>
            <a:pPr algn="ctr"/>
            <a:r>
              <a:rPr lang="en-US" sz="2200" dirty="0"/>
              <a:t>memory</a:t>
            </a:r>
          </a:p>
        </p:txBody>
      </p:sp>
      <p:sp>
        <p:nvSpPr>
          <p:cNvPr id="9" name="AutoShape 13"/>
          <p:cNvSpPr>
            <a:spLocks noChangeArrowheads="1"/>
          </p:cNvSpPr>
          <p:nvPr/>
        </p:nvSpPr>
        <p:spPr bwMode="auto">
          <a:xfrm>
            <a:off x="7391400" y="3733800"/>
            <a:ext cx="1371600" cy="1219200"/>
          </a:xfrm>
          <a:prstGeom prst="flowChartProcess">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200" dirty="0"/>
              <a:t>Long-term</a:t>
            </a:r>
          </a:p>
          <a:p>
            <a:pPr algn="ctr"/>
            <a:r>
              <a:rPr lang="en-US" sz="2200" dirty="0"/>
              <a:t>memory</a:t>
            </a:r>
          </a:p>
        </p:txBody>
      </p:sp>
      <p:sp>
        <p:nvSpPr>
          <p:cNvPr id="10" name="Line 14"/>
          <p:cNvSpPr>
            <a:spLocks noChangeShapeType="1"/>
          </p:cNvSpPr>
          <p:nvPr/>
        </p:nvSpPr>
        <p:spPr bwMode="auto">
          <a:xfrm>
            <a:off x="1371600" y="4495800"/>
            <a:ext cx="8382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1" name="Line 16"/>
          <p:cNvSpPr>
            <a:spLocks noChangeShapeType="1"/>
          </p:cNvSpPr>
          <p:nvPr/>
        </p:nvSpPr>
        <p:spPr bwMode="auto">
          <a:xfrm>
            <a:off x="63246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2" name="Line 17"/>
          <p:cNvSpPr>
            <a:spLocks noChangeShapeType="1"/>
          </p:cNvSpPr>
          <p:nvPr/>
        </p:nvSpPr>
        <p:spPr bwMode="auto">
          <a:xfrm>
            <a:off x="3581400" y="4495800"/>
            <a:ext cx="990600" cy="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13" name="Text Box 18"/>
          <p:cNvSpPr txBox="1">
            <a:spLocks noChangeArrowheads="1"/>
          </p:cNvSpPr>
          <p:nvPr/>
        </p:nvSpPr>
        <p:spPr bwMode="auto">
          <a:xfrm>
            <a:off x="3657600" y="3810000"/>
            <a:ext cx="14478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Attention</a:t>
            </a:r>
            <a:endParaRPr lang="en-US" sz="2000" dirty="0"/>
          </a:p>
        </p:txBody>
      </p:sp>
      <p:sp>
        <p:nvSpPr>
          <p:cNvPr id="14" name="Text Box 19"/>
          <p:cNvSpPr txBox="1">
            <a:spLocks noChangeArrowheads="1"/>
          </p:cNvSpPr>
          <p:nvPr/>
        </p:nvSpPr>
        <p:spPr bwMode="auto">
          <a:xfrm>
            <a:off x="6248400" y="3886201"/>
            <a:ext cx="1295400" cy="400110"/>
          </a:xfrm>
          <a:prstGeom prst="rect">
            <a:avLst/>
          </a:prstGeom>
          <a:noFill/>
          <a:ln w="12700">
            <a:noFill/>
            <a:miter lim="800000"/>
            <a:headEnd type="none" w="sm" len="sm"/>
            <a:tailEnd type="none" w="sm" len="sm"/>
          </a:ln>
          <a:effectLst/>
        </p:spPr>
        <p:txBody>
          <a:bodyPr>
            <a:spAutoFit/>
          </a:bodyPr>
          <a:lstStyle/>
          <a:p>
            <a:pPr>
              <a:spcBef>
                <a:spcPct val="50000"/>
              </a:spcBef>
            </a:pPr>
            <a:r>
              <a:rPr lang="en-US" sz="2000" dirty="0"/>
              <a:t>Encoding</a:t>
            </a:r>
          </a:p>
        </p:txBody>
      </p:sp>
      <p:sp>
        <p:nvSpPr>
          <p:cNvPr id="15" name="Line 20"/>
          <p:cNvSpPr>
            <a:spLocks noChangeShapeType="1"/>
          </p:cNvSpPr>
          <p:nvPr/>
        </p:nvSpPr>
        <p:spPr bwMode="auto">
          <a:xfrm flipV="1">
            <a:off x="8382000" y="3124200"/>
            <a:ext cx="0" cy="68580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6" name="Line 21"/>
          <p:cNvSpPr>
            <a:spLocks noChangeShapeType="1"/>
          </p:cNvSpPr>
          <p:nvPr/>
        </p:nvSpPr>
        <p:spPr bwMode="auto">
          <a:xfrm flipH="1">
            <a:off x="5791200" y="3124200"/>
            <a:ext cx="2590800" cy="0"/>
          </a:xfrm>
          <a:prstGeom prst="line">
            <a:avLst/>
          </a:prstGeom>
          <a:noFill/>
          <a:ln w="50800">
            <a:solidFill>
              <a:schemeClr val="tx1"/>
            </a:solidFill>
            <a:miter lim="800000"/>
            <a:headEnd type="none" w="sm" len="sm"/>
            <a:tailEnd type="none" w="sm" len="sm"/>
          </a:ln>
          <a:effectLst/>
        </p:spPr>
        <p:txBody>
          <a:bodyPr wrap="none"/>
          <a:lstStyle/>
          <a:p>
            <a:endParaRPr lang="en-US" dirty="0"/>
          </a:p>
        </p:txBody>
      </p:sp>
      <p:sp>
        <p:nvSpPr>
          <p:cNvPr id="17" name="Line 22"/>
          <p:cNvSpPr>
            <a:spLocks noChangeShapeType="1"/>
          </p:cNvSpPr>
          <p:nvPr/>
        </p:nvSpPr>
        <p:spPr bwMode="auto">
          <a:xfrm>
            <a:off x="5791200" y="3124200"/>
            <a:ext cx="0" cy="609600"/>
          </a:xfrm>
          <a:prstGeom prst="line">
            <a:avLst/>
          </a:prstGeom>
          <a:noFill/>
          <a:ln w="50800">
            <a:solidFill>
              <a:schemeClr val="tx1"/>
            </a:solidFill>
            <a:miter lim="800000"/>
            <a:headEnd type="none" w="sm" len="sm"/>
            <a:tailEnd type="triangle" w="med" len="med"/>
          </a:ln>
          <a:effectLst/>
        </p:spPr>
        <p:txBody>
          <a:bodyPr wrap="none"/>
          <a:lstStyle/>
          <a:p>
            <a:endParaRPr lang="en-US" dirty="0"/>
          </a:p>
        </p:txBody>
      </p:sp>
      <p:sp>
        <p:nvSpPr>
          <p:cNvPr id="18" name="Text Box 23"/>
          <p:cNvSpPr txBox="1">
            <a:spLocks noChangeArrowheads="1"/>
          </p:cNvSpPr>
          <p:nvPr/>
        </p:nvSpPr>
        <p:spPr bwMode="auto">
          <a:xfrm>
            <a:off x="6324600" y="2590800"/>
            <a:ext cx="1828800" cy="369332"/>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Retrieval</a:t>
            </a:r>
          </a:p>
        </p:txBody>
      </p:sp>
      <p:sp>
        <p:nvSpPr>
          <p:cNvPr id="19" name="Line 24"/>
          <p:cNvSpPr>
            <a:spLocks noChangeShapeType="1"/>
          </p:cNvSpPr>
          <p:nvPr/>
        </p:nvSpPr>
        <p:spPr bwMode="auto">
          <a:xfrm>
            <a:off x="25908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0" name="Text Box 25"/>
          <p:cNvSpPr txBox="1">
            <a:spLocks noChangeArrowheads="1"/>
          </p:cNvSpPr>
          <p:nvPr/>
        </p:nvSpPr>
        <p:spPr bwMode="auto">
          <a:xfrm>
            <a:off x="30480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1" name="Line 26"/>
          <p:cNvSpPr>
            <a:spLocks noChangeShapeType="1"/>
          </p:cNvSpPr>
          <p:nvPr/>
        </p:nvSpPr>
        <p:spPr bwMode="auto">
          <a:xfrm>
            <a:off x="76962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3" name="Line 28"/>
          <p:cNvSpPr>
            <a:spLocks noChangeShapeType="1"/>
          </p:cNvSpPr>
          <p:nvPr/>
        </p:nvSpPr>
        <p:spPr bwMode="auto">
          <a:xfrm>
            <a:off x="5181600" y="5029200"/>
            <a:ext cx="914400" cy="914400"/>
          </a:xfrm>
          <a:prstGeom prst="line">
            <a:avLst/>
          </a:prstGeom>
          <a:noFill/>
          <a:ln w="63500">
            <a:solidFill>
              <a:schemeClr val="tx1"/>
            </a:solidFill>
            <a:miter lim="800000"/>
            <a:headEnd type="none" w="sm" len="sm"/>
            <a:tailEnd type="triangle" w="med" len="med"/>
          </a:ln>
          <a:effectLst/>
        </p:spPr>
        <p:txBody>
          <a:bodyPr wrap="none"/>
          <a:lstStyle/>
          <a:p>
            <a:endParaRPr lang="en-US" dirty="0"/>
          </a:p>
        </p:txBody>
      </p:sp>
      <p:sp>
        <p:nvSpPr>
          <p:cNvPr id="24" name="Text Box 29"/>
          <p:cNvSpPr txBox="1">
            <a:spLocks noChangeArrowheads="1"/>
          </p:cNvSpPr>
          <p:nvPr/>
        </p:nvSpPr>
        <p:spPr bwMode="auto">
          <a:xfrm>
            <a:off x="5562600" y="5105400"/>
            <a:ext cx="1524000" cy="400110"/>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smtClean="0"/>
              <a:t>Forgetting</a:t>
            </a:r>
            <a:endParaRPr lang="en-US" sz="2000" dirty="0"/>
          </a:p>
        </p:txBody>
      </p:sp>
      <p:sp>
        <p:nvSpPr>
          <p:cNvPr id="25" name="Rectangle 24"/>
          <p:cNvSpPr/>
          <p:nvPr/>
        </p:nvSpPr>
        <p:spPr>
          <a:xfrm>
            <a:off x="7891734" y="5029200"/>
            <a:ext cx="1211101" cy="369332"/>
          </a:xfrm>
          <a:prstGeom prst="rect">
            <a:avLst/>
          </a:prstGeom>
        </p:spPr>
        <p:txBody>
          <a:bodyPr wrap="none">
            <a:spAutoFit/>
          </a:bodyPr>
          <a:lstStyle/>
          <a:p>
            <a:pPr>
              <a:spcBef>
                <a:spcPct val="50000"/>
              </a:spcBef>
            </a:pPr>
            <a:r>
              <a:rPr lang="en-US" dirty="0" smtClean="0"/>
              <a:t>Forgetting</a:t>
            </a:r>
            <a:endParaRPr lang="en-US" dirty="0"/>
          </a:p>
        </p:txBody>
      </p:sp>
    </p:spTree>
    <p:extLst>
      <p:ext uri="{BB962C8B-B14F-4D97-AF65-F5344CB8AC3E}">
        <p14:creationId xmlns:p14="http://schemas.microsoft.com/office/powerpoint/2010/main" val="3197041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283138"/>
      </a:dk2>
      <a:lt2>
        <a:srgbClr val="FF8600"/>
      </a:lt2>
      <a:accent1>
        <a:srgbClr val="ED7316"/>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1033</TotalTime>
  <Words>3818</Words>
  <Application>Microsoft Office PowerPoint</Application>
  <PresentationFormat>On-screen Show (4:3)</PresentationFormat>
  <Paragraphs>424</Paragraphs>
  <Slides>49</Slides>
  <Notes>49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 Unicode MS</vt:lpstr>
      <vt:lpstr>ＭＳ Ｐゴシック</vt:lpstr>
      <vt:lpstr>Arial</vt:lpstr>
      <vt:lpstr>Calibri</vt:lpstr>
      <vt:lpstr>Cambria</vt:lpstr>
      <vt:lpstr>Geneva</vt:lpstr>
      <vt:lpstr>Helvetica</vt:lpstr>
      <vt:lpstr>Times</vt:lpstr>
      <vt:lpstr>Times New Roman</vt:lpstr>
      <vt:lpstr>Wingdings</vt:lpstr>
      <vt:lpstr>Clarity</vt:lpstr>
      <vt:lpstr>How we remember and why we forget (modules 24, 25, &amp; 26)</vt:lpstr>
      <vt:lpstr>What is memory?</vt:lpstr>
      <vt:lpstr>Studying Memories</vt:lpstr>
      <vt:lpstr>Metaphors for Memory</vt:lpstr>
      <vt:lpstr>Metaphors for Memory </vt:lpstr>
      <vt:lpstr>PowerPoint Presentation</vt:lpstr>
      <vt:lpstr>Information-Processing Model of Memory  Modal Memory – Atkinson  and Shiffrin </vt:lpstr>
      <vt:lpstr>Information-Processing Model of Memory </vt:lpstr>
      <vt:lpstr>Information-Processing Model of Memory </vt:lpstr>
      <vt:lpstr>Information-Processing Model of Memory </vt:lpstr>
      <vt:lpstr>PowerPoint Presentation</vt:lpstr>
      <vt:lpstr>PowerPoint Presentation</vt:lpstr>
      <vt:lpstr>A Memory Experiment</vt:lpstr>
      <vt:lpstr>PowerPoint Presentation</vt:lpstr>
      <vt:lpstr>PowerPoint Presentation</vt:lpstr>
      <vt:lpstr>Characteristics of Free Recall</vt:lpstr>
      <vt:lpstr>Characteristics of Free Recall</vt:lpstr>
      <vt:lpstr>Typical order of recall of items in a free recall tests </vt:lpstr>
      <vt:lpstr>What would happen to primacy and recency effects if you had to do something else in between hearing the end of the list and recalling the words? </vt:lpstr>
      <vt:lpstr>With a delay between study and test…</vt:lpstr>
      <vt:lpstr>PowerPoint Presentation</vt:lpstr>
      <vt:lpstr>Updates to the information-processing model</vt:lpstr>
      <vt:lpstr>Working memory</vt:lpstr>
      <vt:lpstr>WORKING MEMORY</vt:lpstr>
      <vt:lpstr>Long Term Memory: Explicit and Implicit Memories</vt:lpstr>
      <vt:lpstr>Automatic Processing  Some experiences go directly to long-term implicit memory</vt:lpstr>
      <vt:lpstr>PowerPoint Presentation</vt:lpstr>
      <vt:lpstr> The Two Types of Amnesia</vt:lpstr>
      <vt:lpstr>The Brain and the Two-Track Mind: The Case of Henry Molaison (“H.M.”)</vt:lpstr>
      <vt:lpstr>Dr. Claparede (~1920)  described an amnesic patient (in 1911):   “She could add and spell but did not recognize her doctors or nurses.  When Claparede would meet his patients in the morning he would shake their hands.  One day he hid a small pin in his hand.  The amnesic patient got a small prick that morning.  The next morning the patient hesitated, and didn’t want to shake his hand.  She said, “Sometimes people hide things in their hands.”</vt:lpstr>
      <vt:lpstr>Clive Wearing Video</vt:lpstr>
      <vt:lpstr>Clive Wearing’s Diary Entries…</vt:lpstr>
      <vt:lpstr>The Name Problem </vt:lpstr>
      <vt:lpstr>PowerPoint Presentation</vt:lpstr>
      <vt:lpstr>PowerPoint Presentation</vt:lpstr>
      <vt:lpstr>Encoding Failure</vt:lpstr>
      <vt:lpstr>PowerPoint Presentation</vt:lpstr>
      <vt:lpstr> Retrieval Failure: Tip-of-the-tongue</vt:lpstr>
      <vt:lpstr>Tip-of-the-tongue</vt:lpstr>
      <vt:lpstr>Theories of Forgetting</vt:lpstr>
      <vt:lpstr>Decay </vt:lpstr>
      <vt:lpstr>Jenkins &amp; Dallenbach, 1924</vt:lpstr>
      <vt:lpstr>Interference  </vt:lpstr>
      <vt:lpstr>Repression</vt:lpstr>
      <vt:lpstr>Improving Your Memory</vt:lpstr>
      <vt:lpstr>Mnemonics</vt:lpstr>
      <vt:lpstr>Deep/Semantic Processing</vt:lpstr>
      <vt:lpstr>Context-Dependent Memory</vt:lpstr>
      <vt:lpstr>State-Dependent Memory</vt:lpstr>
    </vt:vector>
  </TitlesOfParts>
  <Company>Mercer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remember and why we forget (modules 24, 25, &amp; 26)</dc:title>
  <dc:creator>Dorothy R. Buchli</dc:creator>
  <cp:lastModifiedBy>Yoshi</cp:lastModifiedBy>
  <cp:revision>55</cp:revision>
  <dcterms:created xsi:type="dcterms:W3CDTF">2016-03-01T16:14:08Z</dcterms:created>
  <dcterms:modified xsi:type="dcterms:W3CDTF">2016-11-01T17:20:22Z</dcterms:modified>
</cp:coreProperties>
</file>